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61" r:id="rId4"/>
    <p:sldId id="264" r:id="rId6"/>
    <p:sldId id="262" r:id="rId7"/>
    <p:sldId id="287" r:id="rId8"/>
    <p:sldId id="266" r:id="rId9"/>
    <p:sldId id="270" r:id="rId10"/>
    <p:sldId id="279" r:id="rId11"/>
    <p:sldId id="269" r:id="rId12"/>
    <p:sldId id="288" r:id="rId13"/>
    <p:sldId id="280" r:id="rId14"/>
    <p:sldId id="281" r:id="rId15"/>
    <p:sldId id="268" r:id="rId16"/>
    <p:sldId id="283" r:id="rId17"/>
    <p:sldId id="284" r:id="rId18"/>
    <p:sldId id="302" r:id="rId19"/>
    <p:sldId id="286" r:id="rId20"/>
    <p:sldId id="289"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2" userDrawn="1">
          <p15:clr>
            <a:srgbClr val="A4A3A4"/>
          </p15:clr>
        </p15:guide>
        <p15:guide id="2" pos="397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yy" initials="x"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EAD8"/>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02"/>
        <p:guide pos="397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gs" Target="tags/tag278.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27T13:49:10.313" idx="2">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Transformer 最初是为机器翻译而设计的，但由于其灵活的架构，已被广泛应用于NLP、cv、音频处理等领域</a:t>
            </a:r>
            <a:endParaRPr lang="zh-CN" altLang="en-US">
              <a:sym typeface="+mn-ea"/>
            </a:endParaRPr>
          </a:p>
          <a:p>
            <a:r>
              <a:rPr lang="zh-CN" altLang="en-US">
                <a:sym typeface="+mn-ea"/>
              </a:rPr>
              <a:t>在 NLP 领域，常见如 BERT、GPT-3 等</a:t>
            </a:r>
            <a:endParaRPr lang="zh-CN" altLang="en-US">
              <a:sym typeface="+mn-ea"/>
            </a:endParaRPr>
          </a:p>
          <a:p>
            <a:r>
              <a:rPr lang="zh-CN" altLang="en-US">
                <a:sym typeface="+mn-ea"/>
              </a:rPr>
              <a:t>视觉领域有ViT架构；音频领域有基于ASR数据集上训练的Speech-transformer，具体的例子比如openAI发布的whisper。</a:t>
            </a:r>
            <a:endParaRPr lang="zh-CN" altLang="en-US">
              <a:sym typeface="+mn-ea"/>
            </a:endParaRPr>
          </a:p>
          <a:p>
            <a:endParaRPr lang="zh-CN" altLang="en-US" b="1">
              <a:sym typeface="+mn-ea"/>
            </a:endParaRPr>
          </a:p>
          <a:p>
            <a:endParaRPr lang="zh-CN" altLang="en-US" b="1">
              <a:sym typeface="+mn-ea"/>
            </a:endParaRPr>
          </a:p>
          <a:p>
            <a:endParaRPr lang="zh-CN" altLang="en-US" b="1">
              <a:sym typeface="+mn-ea"/>
            </a:endParaRPr>
          </a:p>
          <a:p>
            <a:r>
              <a:rPr lang="zh-CN" altLang="en-US" b="1">
                <a:sym typeface="+mn-ea"/>
              </a:rPr>
              <a:t>Transformer 最初是为机器翻译而设计的，但由于其灵活的架构，已被广泛应用于除 NLP 之外的各个领域，包括 CV 和音频处理</a:t>
            </a:r>
            <a:endParaRPr lang="zh-CN" altLang="en-US"/>
          </a:p>
          <a:p>
            <a:endParaRPr lang="zh-CN" altLang="en-US"/>
          </a:p>
          <a:p>
            <a:r>
              <a:rPr lang="zh-CN" altLang="en-US"/>
              <a:t>在 NLP 领域，常见如 BERT、GPT-3 等</a:t>
            </a:r>
            <a:endParaRPr lang="zh-CN" altLang="en-US"/>
          </a:p>
          <a:p>
            <a:r>
              <a:rPr lang="en-US" altLang="zh-CN"/>
              <a:t> bert - Bidirectional Encoder Representations from Transformers (BERT)</a:t>
            </a:r>
            <a:endParaRPr lang="en-US" altLang="zh-CN"/>
          </a:p>
          <a:p>
            <a:r>
              <a:rPr lang="en-US" altLang="zh-CN"/>
              <a:t>BERT：双向 预训练语言模型+fine-tuning（微调 - 微调是一种迁移学习方法，其中预训练模型的权重根据新数据进行训练）</a:t>
            </a:r>
            <a:endParaRPr lang="en-US" altLang="zh-CN"/>
          </a:p>
          <a:p>
            <a:r>
              <a:rPr lang="en-US" altLang="zh-CN"/>
              <a:t>GPT：自回归 预训练语言模型+Prompting（指示/提示)</a:t>
            </a:r>
            <a:endParaRPr lang="en-US" altLang="zh-CN"/>
          </a:p>
          <a:p>
            <a:endParaRPr lang="zh-CN" altLang="en-US"/>
          </a:p>
          <a:p>
            <a:r>
              <a:rPr lang="zh-CN" altLang="en-US"/>
              <a:t>NLP中用于定位关键token或者特征</a:t>
            </a:r>
            <a:endParaRPr lang="zh-CN" altLang="en-US"/>
          </a:p>
          <a:p>
            <a:endParaRPr lang="zh-CN" altLang="en-US"/>
          </a:p>
          <a:p>
            <a:r>
              <a:rPr lang="en-US" altLang="zh-CN"/>
              <a:t>* Transformer作为预训练语言模型中的特征提取器应用</a:t>
            </a:r>
            <a:endParaRPr lang="en-US" altLang="zh-CN"/>
          </a:p>
          <a:p>
            <a:endParaRPr lang="en-US" altLang="zh-CN"/>
          </a:p>
          <a:p>
            <a:r>
              <a:rPr lang="en-US" altLang="zh-CN" b="1"/>
              <a:t>ASR-任意多语种语音识别 (ASR) 数据集</a:t>
            </a:r>
            <a:endParaRPr lang="en-US" altLang="zh-CN" b="1"/>
          </a:p>
          <a:p>
            <a:r>
              <a:rPr lang="zh-CN" altLang="en-US" u="sng"/>
              <a:t>Whisper </a:t>
            </a:r>
            <a:r>
              <a:rPr lang="zh-CN" altLang="en-US"/>
              <a:t>是一系列用于自动语音识别 (automatic speech recognition，ASR) 的预训练模型，它由来自于 OpenAI 的 Alec Radford 等人于 2022 年 9 月 发布</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 transformer在翻译模型中取得了很好的性能，这幅图是Google blog给出的双语替换评测BLEU的性能对比图（双语替换评测用于评估自然语言的字句用机器翻译出来的品质的一种算法，BLEU数值越高，机器翻译越接近专业人士的翻译结果，则机器翻译的表现越好），可以看出来transformer的BLEU值是最大的；</a:t>
            </a:r>
          </a:p>
          <a:p/>
          <a:p>
            <a:r>
              <a:t>这张表是从论文中截取，也可以看到transformer的big 模型的BLEU值较高，效果显著</a:t>
            </a:r>
          </a:p>
          <a:p/>
          <a:p>
            <a:r>
              <a:t>这个表格是在imagenet1K上训练得出的对比结果，其中vit可以达到88.55%的准确率，说明transformer在cv领域也有显著效果。</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最后来看一下我实现了三个transformer的代码案例</a:t>
            </a:r>
            <a:endParaRPr lang="zh-CN" altLang="en-US"/>
          </a:p>
          <a:p>
            <a:r>
              <a:rPr lang="zh-CN" altLang="en-US"/>
              <a:t>第一个是一个翻译的案例，输入一个中文的句子，可以训练出模型得出一个能够预测对应的</a:t>
            </a:r>
            <a:r>
              <a:rPr lang="zh-CN" altLang="en-US"/>
              <a:t>英文的</a:t>
            </a:r>
            <a:r>
              <a:rPr lang="zh-CN" altLang="en-US"/>
              <a:t>模型。</a:t>
            </a:r>
            <a:endParaRPr lang="zh-CN" altLang="en-US"/>
          </a:p>
          <a:p>
            <a:r>
              <a:rPr lang="zh-CN" altLang="en-US"/>
              <a:t>可以看到这里是词组的数据集，一共有三句话，然后这里我输出了预测值的原数据，就是一个tensor数组，其中每行都是每个词语的概率，选取每行最大的概率的索引，作为对应的预测值的索引。比如这里第一行是1</a:t>
            </a:r>
            <a:r>
              <a:rPr lang="en-US" altLang="zh-CN"/>
              <a:t>3.7630</a:t>
            </a:r>
            <a:r>
              <a:rPr lang="zh-CN" altLang="en-US"/>
              <a:t>这个值最大，位于第四个，这里的字典是从</a:t>
            </a:r>
            <a:r>
              <a:rPr lang="en-US" altLang="zh-CN"/>
              <a:t>0</a:t>
            </a:r>
            <a:r>
              <a:rPr lang="zh-CN" altLang="en-US"/>
              <a:t>开始的计算的，所以第一个词语“我”翻译过来的索引就是3，对应到字典里</a:t>
            </a:r>
            <a:r>
              <a:rPr lang="zh-CN" altLang="en-US"/>
              <a:t>的值就是“I”。</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00">
                <a:sym typeface="+mn-ea"/>
              </a:rPr>
              <a:t>后面两个案例都是基于vit架构，全称是vision transformer，是将transformer应用在图像分类的模型。</a:t>
            </a:r>
            <a:endParaRPr lang="zh-CN" altLang="en-US" sz="1600">
              <a:sym typeface="+mn-ea"/>
            </a:endParaRPr>
          </a:p>
          <a:p>
            <a:r>
              <a:rPr lang="zh-CN" altLang="en-US" sz="1600">
                <a:sym typeface="+mn-ea"/>
              </a:rPr>
              <a:t>他的输入从词语变成了图片，所有这个向量就变成了一张图分割成很多的小图片，原理上是只运用了transformer架构的编码器部分，再加上一层</a:t>
            </a:r>
            <a:r>
              <a:rPr lang="zh-CN" altLang="en-US" sz="1600" b="1">
                <a:sym typeface="+mn-ea"/>
              </a:rPr>
              <a:t>多层感知机</a:t>
            </a:r>
            <a:r>
              <a:rPr lang="zh-CN" altLang="en-US" sz="1600">
                <a:sym typeface="+mn-ea"/>
              </a:rPr>
              <a:t>。</a:t>
            </a:r>
            <a:r>
              <a:rPr lang="zh-CN" altLang="en-US" sz="1600" b="1">
                <a:sym typeface="+mn-ea"/>
              </a:rPr>
              <a:t>多层感知机</a:t>
            </a:r>
            <a:r>
              <a:rPr lang="en-US" altLang="zh-CN" sz="1600">
                <a:sym typeface="+mn-ea"/>
              </a:rPr>
              <a:t>MLP</a:t>
            </a:r>
            <a:r>
              <a:rPr lang="zh-CN" altLang="en-US" sz="1600">
                <a:sym typeface="+mn-ea"/>
              </a:rPr>
              <a:t>就是一个一维输入到一维输出</a:t>
            </a:r>
            <a:r>
              <a:rPr lang="zh-CN" altLang="en-US" sz="1600">
                <a:sym typeface="+mn-ea"/>
              </a:rPr>
              <a:t>的人工神经网络。</a:t>
            </a:r>
            <a:endParaRPr lang="zh-CN" altLang="en-US" sz="1600">
              <a:sym typeface="+mn-ea"/>
            </a:endParaRPr>
          </a:p>
          <a:p>
            <a:endParaRPr lang="zh-CN" altLang="en-US" sz="1600"/>
          </a:p>
          <a:p>
            <a:r>
              <a:rPr lang="zh-CN" altLang="en-US" sz="1600">
                <a:sym typeface="+mn-ea"/>
              </a:rPr>
              <a:t>具体来讲，ViT算法，会将整幅图像拆分成小图像块，然后把这些小图像块的线性嵌入序列作为Transformer的输入送入网络，然后使用监督学习的方式进行图像分类的训练。</a:t>
            </a:r>
            <a:endParaRPr lang="zh-CN" altLang="en-US" sz="1600">
              <a:sym typeface="+mn-ea"/>
            </a:endParaRPr>
          </a:p>
          <a:p>
            <a:endParaRPr lang="zh-CN" altLang="en-US"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这个例子是用了imagenet2012数据集来作为训练和验证的数据集，我是用来他已经训练好的model来进行验证测试。</a:t>
            </a:r>
            <a:endParaRPr lang="zh-CN" altLang="en-US"/>
          </a:p>
          <a:p>
            <a:endParaRPr lang="zh-CN" altLang="en-US"/>
          </a:p>
          <a:p>
            <a:r>
              <a:rPr lang="zh-CN" altLang="en-US"/>
              <a:t>这个就是它验证集的标签的来源，对应了每个图片对应的真实标签值。</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sym typeface="+mn-ea"/>
              </a:rPr>
              <a:t> 这里选取了前四个图片，可以看到这个运行结果，第二张这个两人滑雪的图片的预测值和真实值不相等，其他是准确的。</a:t>
            </a:r>
            <a:endParaRPr lang="zh-CN">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最后一个例子是用了一个三类机动车的数据集，其中汽车的标签是0，摩托车是1， 货车是2，然后用vit进行了训练和评估。</a:t>
            </a:r>
          </a:p>
          <a:p/>
          <a:p>
            <a:r>
              <a:t>这个是训练的结果，可以看到准确度</a:t>
            </a:r>
            <a:r>
              <a:rPr lang="zh-CN"/>
              <a:t>的</a:t>
            </a:r>
            <a:r>
              <a:t>上涨和损失</a:t>
            </a:r>
            <a:r>
              <a:rPr lang="zh-CN"/>
              <a:t>的</a:t>
            </a:r>
            <a:r>
              <a:t>减少。</a:t>
            </a:r>
          </a:p>
          <a:p/>
          <a:p>
            <a:r>
              <a:t>这里的话我并没有做没有单独的实例，只有一个总的验证集的评估。得到的评估准确率比较低，是81%， 我觉得是因为这个数据集比较小，vit的模型只有在较大的训练集上的表现才比较突出。</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0748-4807-4C51-9916-5B2C83C9737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7D3607-80C4-4EBA-AAC5-9EEB49AF0E8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首先，transformer的核心是注意力机制，也就是attention，这个框架是一种采用自注意力机制的深度学习模型框架。那么什么是注意力attention呢？ 来看右边这个图，这个图片其实是针对这句英文 the animal didn't cross the street because it was too tired 中的it指代了什么的分析。 其中颜色越深就表示这个it指代为该词的概率越大。所以在这里这个例子中这个it指代The和animal的概率最大。这种概率也可以成为是一种权重。 这种权重其实在机器翻译里面其实就是对于每一个词语的上下文的关联度。 注意力机制在NLP（自然语言处理）中被用于定位关键的token或者特征。 transformer模型是第一个用注意力机制代替传统的rnn或者cnn那些卷积架构来进行转换的深度学习模型。</a:t>
            </a:r>
          </a:p>
          <a:p/>
          <a:p>
            <a:r>
              <a:t>Transformer框架的优点在于：算法的并行性非常好，符合目前的硬件，也就是GPU环境；</a:t>
            </a:r>
          </a:p>
          <a:p>
            <a:r>
              <a:t>Transformer的设计最大的带来性能提升的关键是将任意两个单词的距离是1，这可以非常有效的解决自然语言处理中的长期依赖问题。</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Transformer最开始是用于机器翻译的。这里我大致分为结构和算法两个部分来介绍，其中结构上transformer的主体部分其实就是由多个编解码器组成的，而除开主体部分，他的输入部分有一个位置编码的运用，</a:t>
            </a:r>
            <a:endParaRPr lang="en-US" altLang="zh-CN"/>
          </a:p>
          <a:p>
            <a:r>
              <a:rPr lang="zh-CN" altLang="en-US">
                <a:sym typeface="+mn-ea"/>
              </a:rPr>
              <a:t>Transformer模型架构本身并没有捕捉顺序序列的能力，也就是说无论句子的结构怎么打乱，Transformer都会得到类似的结果；</a:t>
            </a:r>
            <a:endParaRPr lang="zh-CN" altLang="en-US"/>
          </a:p>
          <a:p>
            <a:r>
              <a:rPr lang="zh-CN" altLang="en-US">
                <a:sym typeface="+mn-ea"/>
              </a:rPr>
              <a:t>相对比其他的</a:t>
            </a:r>
            <a:r>
              <a:rPr lang="en-US" altLang="zh-CN">
                <a:sym typeface="+mn-ea"/>
              </a:rPr>
              <a:t>cnn</a:t>
            </a:r>
            <a:r>
              <a:rPr lang="zh-CN" altLang="en-US">
                <a:sym typeface="+mn-ea"/>
              </a:rPr>
              <a:t>架构，</a:t>
            </a:r>
            <a:r>
              <a:rPr lang="en-US" altLang="zh-CN">
                <a:sym typeface="+mn-ea"/>
              </a:rPr>
              <a:t>transformer</a:t>
            </a:r>
            <a:r>
              <a:rPr lang="zh-CN" altLang="en-US">
                <a:sym typeface="+mn-ea"/>
              </a:rPr>
              <a:t>将顺序位置信息抹去了；因此为了解决这个问题，这里使用了位置编码</a:t>
            </a:r>
            <a:r>
              <a:rPr lang="en-US" altLang="zh-CN">
                <a:sym typeface="+mn-ea"/>
              </a:rPr>
              <a:t> - 在编码词向量时引入了位置编码（Position Embedding）的特征</a:t>
            </a:r>
            <a:endParaRPr lang="en-US" altLang="zh-CN"/>
          </a:p>
          <a:p>
            <a:endParaRPr lang="en-US" altLang="zh-CN"/>
          </a:p>
          <a:p>
            <a:r>
              <a:rPr lang="en-US" altLang="zh-CN"/>
              <a:t>输出部分则是添加了线性层和softmax两种常见的单层神经网络，</a:t>
            </a:r>
            <a:r>
              <a:rPr lang="en-US" altLang="zh-CN" strike="sngStrike"/>
              <a:t>也就是一个损失层。</a:t>
            </a:r>
            <a:endParaRPr lang="en-US" altLang="zh-CN" strike="sngStrike"/>
          </a:p>
          <a:p>
            <a:endParaRPr lang="en-US" altLang="zh-CN"/>
          </a:p>
          <a:p>
            <a:r>
              <a:rPr lang="en-US" altLang="zh-CN"/>
              <a:t>而算法部分，也就是transformer的核心部分，则是包含两种机制，分别是自注意力机制和前反馈网络。其中的核心算法就是自注意力机制。</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那么接下来就来介绍一下transformer的原理和计算过程。</a:t>
            </a:r>
            <a:endParaRPr lang="zh-CN" altLang="en-US"/>
          </a:p>
          <a:p>
            <a:r>
              <a:rPr lang="zh-CN" altLang="en-US"/>
              <a:t>首先看这个图，是transformer的总体框架，这是从提出transformer结构的论文attention is all you need一文中截取的，可以看出来他大致上是分为左右两个主体的。左边的整体部分是编码器的功能，而右边的整体则是解码器功能。编解码整体部分的内部分别都有这个橙色的attention注意力机制和蓝色的feed forward前反馈网络。然后可以看到每两个机制中间都包含一个黄色的add and normaliazation层，作用是把输入转化成均值为0方差为1的数据，</a:t>
            </a:r>
            <a:r>
              <a:rPr lang="en-US" altLang="zh-CN"/>
              <a:t> </a:t>
            </a:r>
            <a:r>
              <a:rPr lang="zh-CN" altLang="en-US"/>
              <a:t>这里</a:t>
            </a:r>
            <a:r>
              <a:rPr lang="zh-CN" altLang="en-US"/>
              <a:t>也运用了残差神经网络的思想。 这里的注意力机制是multi-head，多头的，以及解码器中的注意力是masked掩码多头注意力。具体的计算过程我会在后面解释。 </a:t>
            </a:r>
            <a:endParaRPr lang="zh-CN" altLang="en-US"/>
          </a:p>
          <a:p>
            <a:endParaRPr lang="zh-CN" altLang="en-US"/>
          </a:p>
          <a:p>
            <a:r>
              <a:rPr lang="zh-CN" altLang="en-US"/>
              <a:t>然后可以看这个图，先不看中间复杂的transformer的主体部分，这个主题部分可以直接在pytorch的torch.nn的包中找到对应的transformer模块来实现。那么就像前面提及的，transformer有一个输入部分的位置编码的操作和输出部分的损失层模块。损失层其实是包含在解码器里面的，最后他就会把从解码器得来的数据经过linear线性层，也就是一个全连接层，再通过一个softmax层来输出每一个字的概率，他的输出形状是一个二维数组，包含字的个数和字向量维度两个信息。</a:t>
            </a:r>
            <a:endParaRPr lang="zh-CN" altLang="en-US"/>
          </a:p>
          <a:p>
            <a:r>
              <a:rPr lang="en-US" altLang="zh-CN">
                <a:sym typeface="+mn-ea"/>
              </a:rPr>
              <a:t>如果把Transformer比作CNN，那么nn.Transformer(transformer</a:t>
            </a:r>
            <a:r>
              <a:rPr lang="zh-CN" altLang="en-US">
                <a:sym typeface="+mn-ea"/>
              </a:rPr>
              <a:t>的主体部分</a:t>
            </a:r>
            <a:r>
              <a:rPr lang="en-US" altLang="zh-CN">
                <a:sym typeface="+mn-ea"/>
              </a:rPr>
              <a:t>)实现的就是卷积层，而Linear+Softmax就是卷积层后面的线性层。</a:t>
            </a:r>
            <a:endParaRPr lang="zh-CN" altLang="en-US"/>
          </a:p>
          <a:p>
            <a:endParaRPr lang="zh-CN" altLang="en-US"/>
          </a:p>
          <a:p>
            <a:r>
              <a:rPr lang="zh-CN" altLang="en-US"/>
              <a:t>至于这个位置编码的加入是因为transformer框架本身是不包含每个字的位置信息的，不像常见的cnn架构，而这里采用了一</a:t>
            </a:r>
            <a:r>
              <a:rPr lang="zh-CN" altLang="en-US"/>
              <a:t>种自定义的编码规则，即这里的公式。其中2i表示i为偶数的时候，2i+1则表示为i为奇数的时候。其中pos表示单词的位置，i表示单词的维度，dmodel表示字向量一共有多少维。</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我们来看transformer的主体部分，这张图画的是transformer主体部分的示意图，可以看到这里左侧六个编码器，右侧六个解码器，总共十二层。整体的输入可以是词句，比如机器翻译或者nlp，或者图像；输出则可以看成一个多分类任务，也就是预测字的概率。</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sym typeface="+mn-ea"/>
              </a:rPr>
              <a:t> 然后细看每个编码器，是这样的流程：输入一个词语，把他转化为字向量（embedding），然后进行前面所介绍的位置编码获得位置信息，之后将该词向量输入自注意力机制中，在将结果输送到前反馈网络中。</a:t>
            </a:r>
            <a:endParaRPr>
              <a:sym typeface="+mn-ea"/>
            </a:endParaRPr>
          </a:p>
          <a:p>
            <a:r>
              <a:rPr>
                <a:sym typeface="+mn-ea"/>
              </a:rPr>
              <a:t>注意力机制的计算过程我会在后面详细说明，前反馈网络是其实就是由两个线性变换组成，</a:t>
            </a:r>
            <a:r>
              <a:rPr lang="zh-CN">
                <a:sym typeface="+mn-ea"/>
              </a:rPr>
              <a:t>中间夹着一层</a:t>
            </a:r>
            <a:r>
              <a:rPr>
                <a:sym typeface="+mn-ea"/>
              </a:rPr>
              <a:t>激活函数ReLU</a:t>
            </a:r>
            <a:r>
              <a:rPr lang="zh-CN">
                <a:sym typeface="+mn-ea"/>
              </a:rPr>
              <a:t>。这个是论文里给出的前反馈网络的公式。</a:t>
            </a:r>
            <a:endParaRPr>
              <a:sym typeface="+mn-ea"/>
            </a:endParaRPr>
          </a:p>
          <a:p>
            <a:endParaRPr>
              <a:sym typeface="+mn-ea"/>
            </a:endParaRPr>
          </a:p>
          <a:p>
            <a:r>
              <a:rPr>
                <a:sym typeface="+mn-ea"/>
              </a:rPr>
              <a:t>然后就是每个解码器， 流程和编码器几乎是一样的，区别是多了一个编解码注意力机制，和掩码多头注意力机制。</a:t>
            </a:r>
            <a:endParaRPr>
              <a:sym typeface="+mn-ea"/>
            </a:endParaRPr>
          </a:p>
          <a:p>
            <a:r>
              <a:rPr>
                <a:sym typeface="+mn-ea"/>
              </a:rPr>
              <a:t>Self-Attention</a:t>
            </a:r>
            <a:r>
              <a:rPr lang="zh-CN">
                <a:sym typeface="+mn-ea"/>
              </a:rPr>
              <a:t>自注意力机制</a:t>
            </a:r>
            <a:r>
              <a:rPr>
                <a:sym typeface="+mn-ea"/>
              </a:rPr>
              <a:t>：当前翻译和已经翻译的前文之间的关系；</a:t>
            </a:r>
            <a:endParaRPr>
              <a:sym typeface="+mn-ea"/>
            </a:endParaRPr>
          </a:p>
          <a:p>
            <a:r>
              <a:rPr>
                <a:sym typeface="+mn-ea"/>
              </a:rPr>
              <a:t>Encoder-Decnoder Attention</a:t>
            </a:r>
            <a:r>
              <a:rPr lang="zh-CN">
                <a:sym typeface="+mn-ea"/>
              </a:rPr>
              <a:t>编解码注意力机制</a:t>
            </a:r>
            <a:r>
              <a:rPr>
                <a:sym typeface="+mn-ea"/>
              </a:rPr>
              <a:t>：当前翻译和编码的特征向量之间的关系。</a:t>
            </a:r>
            <a:endParaRPr>
              <a:sym typeface="+mn-ea"/>
            </a:endParaRPr>
          </a:p>
          <a:p>
            <a:endParaRPr>
              <a:sym typeface="+mn-ea"/>
            </a:endParaRPr>
          </a:p>
          <a:p>
            <a:r>
              <a:rPr>
                <a:sym typeface="+mn-ea"/>
              </a:rPr>
              <a:t>Mask Multi-Head</a:t>
            </a:r>
            <a:r>
              <a:rPr lang="zh-CN">
                <a:sym typeface="+mn-ea"/>
              </a:rPr>
              <a:t>掩码多头注意力机制</a:t>
            </a:r>
            <a:r>
              <a:rPr>
                <a:sym typeface="+mn-ea"/>
              </a:rPr>
              <a:t>: 与multi-head</a:t>
            </a:r>
            <a:r>
              <a:rPr lang="zh-CN">
                <a:sym typeface="+mn-ea"/>
              </a:rPr>
              <a:t>多头注意力</a:t>
            </a:r>
            <a:r>
              <a:rPr>
                <a:sym typeface="+mn-ea"/>
              </a:rPr>
              <a:t>结构相同, </a:t>
            </a:r>
            <a:r>
              <a:rPr lang="zh-CN">
                <a:sym typeface="+mn-ea"/>
              </a:rPr>
              <a:t>区别是</a:t>
            </a:r>
            <a:r>
              <a:rPr>
                <a:sym typeface="+mn-ea"/>
              </a:rPr>
              <a:t>输入为被掩盖的数据</a:t>
            </a:r>
            <a:endParaRPr>
              <a:sym typeface="+mn-ea"/>
            </a:endParaRPr>
          </a:p>
          <a:p>
            <a:r>
              <a:rPr>
                <a:sym typeface="+mn-ea"/>
              </a:rPr>
              <a:t>由于在机器翻译中，解码过程是一个顺序操作的过程，也就是当解码第k个特征向量时，我们只能看到第k-1及其之前的解码结果, 所以这种情况下的multi-head attention叫做Masked multi-head attention</a:t>
            </a:r>
            <a:endParaRPr>
              <a:sym typeface="+mn-ea"/>
            </a:endParaRPr>
          </a:p>
          <a:p>
            <a:endParaRPr>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然后我来解释attention的计算了。</a:t>
            </a:r>
            <a:endParaRPr lang="zh-CN" altLang="en-US"/>
          </a:p>
          <a:p>
            <a:r>
              <a:rPr lang="zh-CN" altLang="en-US"/>
              <a:t>首先是self-attention</a:t>
            </a:r>
            <a:r>
              <a:rPr lang="zh-CN" altLang="en-US"/>
              <a:t>自注意力，它的计算公式在这里，然后可以分为这里列的几个步骤；</a:t>
            </a:r>
            <a:endParaRPr lang="zh-CN" altLang="en-US"/>
          </a:p>
          <a:p>
            <a:r>
              <a:rPr lang="zh-CN" altLang="en-US"/>
              <a:t>需要注意的是在把输入转为词向量后，他做的一步是</a:t>
            </a:r>
            <a:r>
              <a:rPr lang="zh-CN" altLang="en-US"/>
              <a:t>将每个词向量X，转化为矩阵Wq, Wk, Wv,这里的W是权重矩阵，一开始随机初始化的，后面训练的时候可以不断进行更新。</a:t>
            </a:r>
            <a:endParaRPr lang="zh-CN" altLang="en-US"/>
          </a:p>
          <a:p>
            <a:r>
              <a:rPr lang="zh-CN" altLang="en-US"/>
              <a:t>这三个向量QKV，分别通过WqWkWv三种权重矩阵乘以X字向量来获得。</a:t>
            </a:r>
            <a:endParaRPr lang="zh-CN" altLang="en-US"/>
          </a:p>
          <a:p>
            <a:endParaRPr lang="zh-CN" altLang="en-US"/>
          </a:p>
          <a:p>
            <a:r>
              <a:rPr lang="zh-CN" altLang="en-US"/>
              <a:t>然后attention的计算就是用这个权重矩阵W所得到的q 和k 向量相乘后除以根号下的dk,用于稳定梯度（其中d是输入的维度）；再进行softmax处理，点乘V向量。最后相加所有的V得到的。 （Softmax函数作用</a:t>
            </a:r>
            <a:r>
              <a:rPr lang="zh-CN" altLang="en-US"/>
              <a:t>是把输出映射成区间在(0,1)的值，并且做了归一化，所有元素的和累加起来等于1。）</a:t>
            </a:r>
            <a:endParaRPr lang="zh-CN" altLang="en-US"/>
          </a:p>
          <a:p>
            <a:endParaRPr lang="zh-CN" altLang="en-US"/>
          </a:p>
          <a:p>
            <a:r>
              <a:rPr lang="zh-CN" altLang="en-US"/>
              <a:t>而之前提到过的，之后将自注意力得到的值送入进add&amp;normalization中会运用到残差网络中</a:t>
            </a:r>
            <a:r>
              <a:rPr lang="zh-CN" altLang="en-US"/>
              <a:t>的short</a:t>
            </a:r>
            <a:r>
              <a:rPr lang="en-US" altLang="zh-CN"/>
              <a:t>-</a:t>
            </a:r>
            <a:r>
              <a:rPr lang="zh-CN" altLang="en-US"/>
              <a:t>cut结构，它是深度残差网络中那些很多的旁路支线，</a:t>
            </a:r>
            <a:r>
              <a:rPr lang="zh-CN" altLang="en-US"/>
              <a:t>作用是可以将输入直接连到后面的层使后面的层直接学习残差。</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然后来介绍多头注意力机制，它与之前介绍的注意力不同的就是把原来三个大矩阵QKV</a:t>
            </a:r>
            <a:r>
              <a:rPr lang="zh-CN" altLang="en-US">
                <a:sym typeface="+mn-ea"/>
              </a:rPr>
              <a:t>在特征维度上</a:t>
            </a:r>
            <a:r>
              <a:rPr lang="zh-CN" altLang="en-US"/>
              <a:t>拆分成8个形状相同的小矩阵，也就是8头注意力。</a:t>
            </a:r>
            <a:endParaRPr lang="zh-CN" altLang="en-US"/>
          </a:p>
          <a:p>
            <a:r>
              <a:rPr lang="zh-CN" altLang="en-US"/>
              <a:t>步骤同样先将输入转为字向量X, 这里除了第一个编码器以外的其他编码器都可以直接使用上一个编码器的输出结果字向量R，不用再进行转换；</a:t>
            </a:r>
            <a:endParaRPr lang="zh-CN" altLang="en-US"/>
          </a:p>
          <a:p>
            <a:r>
              <a:rPr lang="zh-CN" altLang="en-US"/>
              <a:t>然后分到八个head中，用这些加权矩阵W0-W7分别乘以X或者R 得到对应的QKV矩阵；</a:t>
            </a:r>
            <a:endParaRPr lang="zh-CN" altLang="en-US"/>
          </a:p>
          <a:p>
            <a:r>
              <a:rPr lang="zh-CN" altLang="en-US"/>
              <a:t>用得到的QKV矩阵来计算attention的值，公式就是前面self-attention介绍的；</a:t>
            </a:r>
            <a:endParaRPr lang="zh-CN" altLang="en-US"/>
          </a:p>
          <a:p>
            <a:r>
              <a:rPr lang="zh-CN" altLang="en-US"/>
              <a:t>最后</a:t>
            </a:r>
            <a:r>
              <a:rPr lang="zh-CN" altLang="en-US" strike="sngStrike"/>
              <a:t>concatenate</a:t>
            </a:r>
            <a:r>
              <a:rPr lang="zh-CN" altLang="en-US">
                <a:sym typeface="+mn-ea"/>
              </a:rPr>
              <a:t>加权求和</a:t>
            </a:r>
            <a:r>
              <a:rPr lang="zh-CN" altLang="en-US"/>
              <a:t>八个attention值，</a:t>
            </a:r>
            <a:r>
              <a:rPr lang="zh-CN" altLang="en-US" strike="sngStrike"/>
              <a:t>加权求和</a:t>
            </a:r>
            <a:r>
              <a:rPr lang="zh-CN" altLang="en-US"/>
              <a:t>，乘以权重矩阵W0，</a:t>
            </a:r>
            <a:endParaRPr lang="zh-CN" altLang="en-US"/>
          </a:p>
          <a:p>
            <a:endParaRPr lang="zh-CN" altLang="en-US"/>
          </a:p>
          <a:p>
            <a:r>
              <a:rPr lang="zh-CN" altLang="en-US"/>
              <a:t>目的是为了消除QKV初始值的影响。</a:t>
            </a:r>
            <a:endParaRPr lang="zh-CN" altLang="en-US"/>
          </a:p>
          <a:p>
            <a:endParaRPr lang="zh-CN" altLang="en-US"/>
          </a:p>
          <a:p>
            <a:r>
              <a:rPr lang="zh-CN" altLang="en-US"/>
              <a:t>之前提及的，在解码器中，Transformer block比编码器中多了个encoder-cecoder attention。</a:t>
            </a:r>
            <a:endParaRPr lang="zh-CN" altLang="en-US"/>
          </a:p>
          <a:p>
            <a:r>
              <a:rPr lang="zh-CN" altLang="en-US"/>
              <a:t>在encoder-decoder attention中，Q来自于解码器的上一个输出，K和V则来自于与编码器的输出。其计算方式完全和图10的过程相同。</a:t>
            </a:r>
            <a:endParaRPr lang="zh-CN" altLang="en-US"/>
          </a:p>
          <a:p>
            <a:endParaRPr lang="zh-CN" altLang="en-US"/>
          </a:p>
          <a:p>
            <a:endParaRPr lang="zh-CN" altLang="en-US"/>
          </a:p>
          <a:p>
            <a:r>
              <a:rPr lang="zh-CN" altLang="en-US"/>
              <a:t>区别：求注意力分数时，单头self-attention是整行求softmax，多头注意力机制是分段求softmax</a:t>
            </a:r>
            <a:endParaRPr lang="zh-CN" altLang="en-US"/>
          </a:p>
          <a:p>
            <a:endParaRPr lang="zh-CN" altLang="en-US" b="1"/>
          </a:p>
          <a:p>
            <a:r>
              <a:rPr lang="zh-CN" altLang="en-US" b="1"/>
              <a:t>Multi-head attention允许模型共同关注来自不同位置的不同表示子空间的信息</a:t>
            </a:r>
            <a:endParaRPr lang="zh-CN" altLang="en-US" b="1"/>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0" Type="http://schemas.openxmlformats.org/officeDocument/2006/relationships/tags" Target="../tags/tag15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0" Type="http://schemas.openxmlformats.org/officeDocument/2006/relationships/tags" Target="../tags/tag171.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1012375" y="2208442"/>
            <a:ext cx="0" cy="1959429"/>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3"/>
            </p:custDataLst>
          </p:nvPr>
        </p:nvSpPr>
        <p:spPr>
          <a:xfrm>
            <a:off x="1147321" y="2410559"/>
            <a:ext cx="6342035" cy="1200329"/>
          </a:xfrm>
        </p:spPr>
        <p:txBody>
          <a:bodyPr anchor="b">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p:custDataLst>
              <p:tags r:id="rId4"/>
            </p:custDataLst>
          </p:nvPr>
        </p:nvSpPr>
        <p:spPr>
          <a:xfrm>
            <a:off x="1147321" y="3617616"/>
            <a:ext cx="6342035" cy="424732"/>
          </a:xfrm>
        </p:spPr>
        <p:txBody>
          <a:bodyPr>
            <a:normAutofit/>
          </a:bodyPr>
          <a:lstStyle>
            <a:lvl1pPr marL="0" indent="0" algn="dis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5"/>
            </p:custDataLst>
          </p:nvPr>
        </p:nvSpPr>
        <p:spPr/>
        <p:txBody>
          <a:bodyPr/>
          <a:lstStyle/>
          <a:p>
            <a:fld id="{74B5680B-694D-4537-8E23-3859F52D281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CC84C3FB-EA17-4F4A-BAED-BA5A19C59E6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dirty="0"/>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椭圆 9"/>
          <p:cNvSpPr/>
          <p:nvPr>
            <p:custDataLst>
              <p:tags r:id="rId2"/>
            </p:custDataLst>
          </p:nvPr>
        </p:nvSpPr>
        <p:spPr>
          <a:xfrm>
            <a:off x="5185138" y="1219201"/>
            <a:ext cx="4359725" cy="435972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12" name="椭圆 11"/>
          <p:cNvSpPr/>
          <p:nvPr>
            <p:custDataLst>
              <p:tags r:id="rId3"/>
            </p:custDataLst>
          </p:nvPr>
        </p:nvSpPr>
        <p:spPr>
          <a:xfrm>
            <a:off x="6047104"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9"/>
          <p:cNvSpPr>
            <a:spLocks noEditPoints="1"/>
          </p:cNvSpPr>
          <p:nvPr>
            <p:custDataLst>
              <p:tags r:id="rId4"/>
            </p:custDataLst>
          </p:nvPr>
        </p:nvSpPr>
        <p:spPr bwMode="auto">
          <a:xfrm>
            <a:off x="6105702" y="4427104"/>
            <a:ext cx="400965" cy="327526"/>
          </a:xfrm>
          <a:custGeom>
            <a:avLst/>
            <a:gdLst>
              <a:gd name="T0" fmla="*/ 470 w 694"/>
              <a:gd name="T1" fmla="*/ 171 h 565"/>
              <a:gd name="T2" fmla="*/ 493 w 694"/>
              <a:gd name="T3" fmla="*/ 172 h 565"/>
              <a:gd name="T4" fmla="*/ 246 w 694"/>
              <a:gd name="T5" fmla="*/ 0 h 565"/>
              <a:gd name="T6" fmla="*/ 0 w 694"/>
              <a:gd name="T7" fmla="*/ 209 h 565"/>
              <a:gd name="T8" fmla="*/ 99 w 694"/>
              <a:gd name="T9" fmla="*/ 374 h 565"/>
              <a:gd name="T10" fmla="*/ 74 w 694"/>
              <a:gd name="T11" fmla="*/ 448 h 565"/>
              <a:gd name="T12" fmla="*/ 160 w 694"/>
              <a:gd name="T13" fmla="*/ 405 h 565"/>
              <a:gd name="T14" fmla="*/ 246 w 694"/>
              <a:gd name="T15" fmla="*/ 418 h 565"/>
              <a:gd name="T16" fmla="*/ 269 w 694"/>
              <a:gd name="T17" fmla="*/ 417 h 565"/>
              <a:gd name="T18" fmla="*/ 261 w 694"/>
              <a:gd name="T19" fmla="*/ 365 h 565"/>
              <a:gd name="T20" fmla="*/ 470 w 694"/>
              <a:gd name="T21" fmla="*/ 171 h 565"/>
              <a:gd name="T22" fmla="*/ 338 w 694"/>
              <a:gd name="T23" fmla="*/ 104 h 565"/>
              <a:gd name="T24" fmla="*/ 368 w 694"/>
              <a:gd name="T25" fmla="*/ 135 h 565"/>
              <a:gd name="T26" fmla="*/ 338 w 694"/>
              <a:gd name="T27" fmla="*/ 166 h 565"/>
              <a:gd name="T28" fmla="*/ 301 w 694"/>
              <a:gd name="T29" fmla="*/ 135 h 565"/>
              <a:gd name="T30" fmla="*/ 338 w 694"/>
              <a:gd name="T31" fmla="*/ 104 h 565"/>
              <a:gd name="T32" fmla="*/ 166 w 694"/>
              <a:gd name="T33" fmla="*/ 166 h 565"/>
              <a:gd name="T34" fmla="*/ 129 w 694"/>
              <a:gd name="T35" fmla="*/ 135 h 565"/>
              <a:gd name="T36" fmla="*/ 166 w 694"/>
              <a:gd name="T37" fmla="*/ 104 h 565"/>
              <a:gd name="T38" fmla="*/ 197 w 694"/>
              <a:gd name="T39" fmla="*/ 135 h 565"/>
              <a:gd name="T40" fmla="*/ 166 w 694"/>
              <a:gd name="T41" fmla="*/ 166 h 565"/>
              <a:gd name="T42" fmla="*/ 694 w 694"/>
              <a:gd name="T43" fmla="*/ 362 h 565"/>
              <a:gd name="T44" fmla="*/ 485 w 694"/>
              <a:gd name="T45" fmla="*/ 184 h 565"/>
              <a:gd name="T46" fmla="*/ 277 w 694"/>
              <a:gd name="T47" fmla="*/ 362 h 565"/>
              <a:gd name="T48" fmla="*/ 485 w 694"/>
              <a:gd name="T49" fmla="*/ 540 h 565"/>
              <a:gd name="T50" fmla="*/ 559 w 694"/>
              <a:gd name="T51" fmla="*/ 528 h 565"/>
              <a:gd name="T52" fmla="*/ 626 w 694"/>
              <a:gd name="T53" fmla="*/ 565 h 565"/>
              <a:gd name="T54" fmla="*/ 608 w 694"/>
              <a:gd name="T55" fmla="*/ 503 h 565"/>
              <a:gd name="T56" fmla="*/ 694 w 694"/>
              <a:gd name="T57" fmla="*/ 362 h 565"/>
              <a:gd name="T58" fmla="*/ 418 w 694"/>
              <a:gd name="T59" fmla="*/ 331 h 565"/>
              <a:gd name="T60" fmla="*/ 393 w 694"/>
              <a:gd name="T61" fmla="*/ 307 h 565"/>
              <a:gd name="T62" fmla="*/ 418 w 694"/>
              <a:gd name="T63" fmla="*/ 282 h 565"/>
              <a:gd name="T64" fmla="*/ 448 w 694"/>
              <a:gd name="T65" fmla="*/ 307 h 565"/>
              <a:gd name="T66" fmla="*/ 418 w 694"/>
              <a:gd name="T67" fmla="*/ 331 h 565"/>
              <a:gd name="T68" fmla="*/ 552 w 694"/>
              <a:gd name="T69" fmla="*/ 331 h 565"/>
              <a:gd name="T70" fmla="*/ 528 w 694"/>
              <a:gd name="T71" fmla="*/ 307 h 565"/>
              <a:gd name="T72" fmla="*/ 552 w 694"/>
              <a:gd name="T73" fmla="*/ 282 h 565"/>
              <a:gd name="T74" fmla="*/ 583 w 694"/>
              <a:gd name="T75" fmla="*/ 307 h 565"/>
              <a:gd name="T76" fmla="*/ 552 w 694"/>
              <a:gd name="T77" fmla="*/ 33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4" h="565">
                <a:moveTo>
                  <a:pt x="470" y="171"/>
                </a:moveTo>
                <a:cubicBezTo>
                  <a:pt x="478" y="171"/>
                  <a:pt x="485" y="172"/>
                  <a:pt x="493" y="172"/>
                </a:cubicBezTo>
                <a:cubicBezTo>
                  <a:pt x="472" y="74"/>
                  <a:pt x="366" y="0"/>
                  <a:pt x="246" y="0"/>
                </a:cubicBezTo>
                <a:cubicBezTo>
                  <a:pt x="111" y="0"/>
                  <a:pt x="0" y="92"/>
                  <a:pt x="0" y="209"/>
                </a:cubicBezTo>
                <a:cubicBezTo>
                  <a:pt x="0" y="276"/>
                  <a:pt x="37" y="331"/>
                  <a:pt x="99" y="374"/>
                </a:cubicBezTo>
                <a:cubicBezTo>
                  <a:pt x="74" y="448"/>
                  <a:pt x="74" y="448"/>
                  <a:pt x="74" y="448"/>
                </a:cubicBezTo>
                <a:cubicBezTo>
                  <a:pt x="160" y="405"/>
                  <a:pt x="160" y="405"/>
                  <a:pt x="160" y="405"/>
                </a:cubicBezTo>
                <a:cubicBezTo>
                  <a:pt x="191" y="411"/>
                  <a:pt x="215" y="418"/>
                  <a:pt x="246" y="418"/>
                </a:cubicBezTo>
                <a:cubicBezTo>
                  <a:pt x="253" y="418"/>
                  <a:pt x="261" y="417"/>
                  <a:pt x="269" y="417"/>
                </a:cubicBezTo>
                <a:cubicBezTo>
                  <a:pt x="264" y="400"/>
                  <a:pt x="261" y="383"/>
                  <a:pt x="261" y="365"/>
                </a:cubicBezTo>
                <a:cubicBezTo>
                  <a:pt x="261" y="258"/>
                  <a:pt x="353" y="171"/>
                  <a:pt x="470" y="171"/>
                </a:cubicBezTo>
                <a:close/>
                <a:moveTo>
                  <a:pt x="338" y="104"/>
                </a:moveTo>
                <a:cubicBezTo>
                  <a:pt x="356" y="104"/>
                  <a:pt x="368" y="117"/>
                  <a:pt x="368" y="135"/>
                </a:cubicBezTo>
                <a:cubicBezTo>
                  <a:pt x="368" y="153"/>
                  <a:pt x="356" y="166"/>
                  <a:pt x="338" y="166"/>
                </a:cubicBezTo>
                <a:cubicBezTo>
                  <a:pt x="319" y="166"/>
                  <a:pt x="301" y="153"/>
                  <a:pt x="301" y="135"/>
                </a:cubicBezTo>
                <a:cubicBezTo>
                  <a:pt x="301" y="117"/>
                  <a:pt x="319" y="104"/>
                  <a:pt x="338" y="104"/>
                </a:cubicBezTo>
                <a:close/>
                <a:moveTo>
                  <a:pt x="166" y="166"/>
                </a:moveTo>
                <a:cubicBezTo>
                  <a:pt x="148" y="166"/>
                  <a:pt x="129" y="153"/>
                  <a:pt x="129" y="135"/>
                </a:cubicBezTo>
                <a:cubicBezTo>
                  <a:pt x="129" y="117"/>
                  <a:pt x="148" y="104"/>
                  <a:pt x="166" y="104"/>
                </a:cubicBezTo>
                <a:cubicBezTo>
                  <a:pt x="184" y="104"/>
                  <a:pt x="197" y="117"/>
                  <a:pt x="197" y="135"/>
                </a:cubicBezTo>
                <a:cubicBezTo>
                  <a:pt x="197" y="153"/>
                  <a:pt x="184" y="166"/>
                  <a:pt x="166" y="166"/>
                </a:cubicBezTo>
                <a:close/>
                <a:moveTo>
                  <a:pt x="694" y="362"/>
                </a:moveTo>
                <a:cubicBezTo>
                  <a:pt x="694" y="264"/>
                  <a:pt x="595" y="184"/>
                  <a:pt x="485" y="184"/>
                </a:cubicBezTo>
                <a:cubicBezTo>
                  <a:pt x="368" y="184"/>
                  <a:pt x="277" y="264"/>
                  <a:pt x="277" y="362"/>
                </a:cubicBezTo>
                <a:cubicBezTo>
                  <a:pt x="277" y="460"/>
                  <a:pt x="368" y="540"/>
                  <a:pt x="485" y="540"/>
                </a:cubicBezTo>
                <a:cubicBezTo>
                  <a:pt x="510" y="540"/>
                  <a:pt x="534" y="534"/>
                  <a:pt x="559" y="528"/>
                </a:cubicBezTo>
                <a:cubicBezTo>
                  <a:pt x="626" y="565"/>
                  <a:pt x="626" y="565"/>
                  <a:pt x="626" y="565"/>
                </a:cubicBezTo>
                <a:cubicBezTo>
                  <a:pt x="608" y="503"/>
                  <a:pt x="608" y="503"/>
                  <a:pt x="608" y="503"/>
                </a:cubicBezTo>
                <a:cubicBezTo>
                  <a:pt x="657" y="466"/>
                  <a:pt x="694" y="418"/>
                  <a:pt x="694" y="362"/>
                </a:cubicBezTo>
                <a:close/>
                <a:moveTo>
                  <a:pt x="418" y="331"/>
                </a:moveTo>
                <a:cubicBezTo>
                  <a:pt x="405" y="331"/>
                  <a:pt x="393" y="319"/>
                  <a:pt x="393" y="307"/>
                </a:cubicBezTo>
                <a:cubicBezTo>
                  <a:pt x="393" y="295"/>
                  <a:pt x="405" y="282"/>
                  <a:pt x="418" y="282"/>
                </a:cubicBezTo>
                <a:cubicBezTo>
                  <a:pt x="436" y="282"/>
                  <a:pt x="448" y="295"/>
                  <a:pt x="448" y="307"/>
                </a:cubicBezTo>
                <a:cubicBezTo>
                  <a:pt x="448" y="319"/>
                  <a:pt x="436" y="331"/>
                  <a:pt x="418" y="331"/>
                </a:cubicBezTo>
                <a:close/>
                <a:moveTo>
                  <a:pt x="552" y="331"/>
                </a:moveTo>
                <a:cubicBezTo>
                  <a:pt x="540" y="331"/>
                  <a:pt x="528" y="319"/>
                  <a:pt x="528" y="307"/>
                </a:cubicBezTo>
                <a:cubicBezTo>
                  <a:pt x="528" y="295"/>
                  <a:pt x="540" y="282"/>
                  <a:pt x="552" y="282"/>
                </a:cubicBezTo>
                <a:cubicBezTo>
                  <a:pt x="571" y="282"/>
                  <a:pt x="583" y="295"/>
                  <a:pt x="583" y="307"/>
                </a:cubicBezTo>
                <a:cubicBezTo>
                  <a:pt x="583" y="319"/>
                  <a:pt x="571" y="331"/>
                  <a:pt x="552" y="331"/>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4" name="椭圆 13"/>
          <p:cNvSpPr/>
          <p:nvPr>
            <p:custDataLst>
              <p:tags r:id="rId5"/>
            </p:custDataLst>
          </p:nvPr>
        </p:nvSpPr>
        <p:spPr>
          <a:xfrm>
            <a:off x="7105920"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custDataLst>
              <p:tags r:id="rId6"/>
            </p:custDataLst>
          </p:nvPr>
        </p:nvSpPr>
        <p:spPr>
          <a:xfrm>
            <a:off x="8164736"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稻壳儿小白白(http://dwz.cn/Wu2UP)"/>
          <p:cNvSpPr/>
          <p:nvPr>
            <p:custDataLst>
              <p:tags r:id="rId7"/>
            </p:custDataLst>
          </p:nvPr>
        </p:nvSpPr>
        <p:spPr>
          <a:xfrm>
            <a:off x="7196860" y="4387350"/>
            <a:ext cx="336281" cy="407035"/>
          </a:xfrm>
          <a:custGeom>
            <a:avLst/>
            <a:gdLst/>
            <a:ahLst/>
            <a:cxnLst>
              <a:cxn ang="0">
                <a:pos x="40563" y="133577"/>
              </a:cxn>
              <a:cxn ang="0">
                <a:pos x="47324" y="120219"/>
              </a:cxn>
              <a:cxn ang="0">
                <a:pos x="54084" y="100183"/>
              </a:cxn>
              <a:cxn ang="0">
                <a:pos x="108169" y="13358"/>
              </a:cxn>
              <a:cxn ang="0">
                <a:pos x="169013" y="0"/>
              </a:cxn>
              <a:cxn ang="0">
                <a:pos x="216337" y="13358"/>
              </a:cxn>
              <a:cxn ang="0">
                <a:pos x="277182" y="106861"/>
              </a:cxn>
              <a:cxn ang="0">
                <a:pos x="277182" y="106861"/>
              </a:cxn>
              <a:cxn ang="0">
                <a:pos x="290703" y="133577"/>
              </a:cxn>
              <a:cxn ang="0">
                <a:pos x="283942" y="146934"/>
              </a:cxn>
              <a:cxn ang="0">
                <a:pos x="283942" y="146934"/>
              </a:cxn>
              <a:cxn ang="0">
                <a:pos x="317745" y="220402"/>
              </a:cxn>
              <a:cxn ang="0">
                <a:pos x="304224" y="253796"/>
              </a:cxn>
              <a:cxn ang="0">
                <a:pos x="283942" y="227080"/>
              </a:cxn>
              <a:cxn ang="0">
                <a:pos x="283942" y="227080"/>
              </a:cxn>
              <a:cxn ang="0">
                <a:pos x="283942" y="233759"/>
              </a:cxn>
              <a:cxn ang="0">
                <a:pos x="256900" y="273832"/>
              </a:cxn>
              <a:cxn ang="0">
                <a:pos x="290703" y="293869"/>
              </a:cxn>
              <a:cxn ang="0">
                <a:pos x="290703" y="300548"/>
              </a:cxn>
              <a:cxn ang="0">
                <a:pos x="229858" y="320584"/>
              </a:cxn>
              <a:cxn ang="0">
                <a:pos x="169013" y="307226"/>
              </a:cxn>
              <a:cxn ang="0">
                <a:pos x="155492" y="307226"/>
              </a:cxn>
              <a:cxn ang="0">
                <a:pos x="101408" y="320584"/>
              </a:cxn>
              <a:cxn ang="0">
                <a:pos x="33803" y="300548"/>
              </a:cxn>
              <a:cxn ang="0">
                <a:pos x="47324" y="280511"/>
              </a:cxn>
              <a:cxn ang="0">
                <a:pos x="60845" y="273832"/>
              </a:cxn>
              <a:cxn ang="0">
                <a:pos x="60845" y="273832"/>
              </a:cxn>
              <a:cxn ang="0">
                <a:pos x="60845" y="273832"/>
              </a:cxn>
              <a:cxn ang="0">
                <a:pos x="60845" y="273832"/>
              </a:cxn>
              <a:cxn ang="0">
                <a:pos x="33803" y="227080"/>
              </a:cxn>
              <a:cxn ang="0">
                <a:pos x="27042" y="227080"/>
              </a:cxn>
              <a:cxn ang="0">
                <a:pos x="27042" y="227080"/>
              </a:cxn>
              <a:cxn ang="0">
                <a:pos x="6761" y="247117"/>
              </a:cxn>
              <a:cxn ang="0">
                <a:pos x="6761" y="247117"/>
              </a:cxn>
              <a:cxn ang="0">
                <a:pos x="0" y="247117"/>
              </a:cxn>
              <a:cxn ang="0">
                <a:pos x="0" y="227080"/>
              </a:cxn>
              <a:cxn ang="0">
                <a:pos x="40563" y="146934"/>
              </a:cxn>
              <a:cxn ang="0">
                <a:pos x="40563" y="133577"/>
              </a:cxn>
            </a:cxnLst>
            <a:rect l="0" t="0" r="0" b="0"/>
            <a:pathLst>
              <a:path w="47" h="48">
                <a:moveTo>
                  <a:pt x="6" y="20"/>
                </a:moveTo>
                <a:cubicBezTo>
                  <a:pt x="6" y="20"/>
                  <a:pt x="7" y="18"/>
                  <a:pt x="7" y="18"/>
                </a:cubicBezTo>
                <a:cubicBezTo>
                  <a:pt x="7" y="17"/>
                  <a:pt x="7" y="16"/>
                  <a:pt x="8" y="15"/>
                </a:cubicBezTo>
                <a:cubicBezTo>
                  <a:pt x="8" y="10"/>
                  <a:pt x="12" y="4"/>
                  <a:pt x="16" y="2"/>
                </a:cubicBezTo>
                <a:cubicBezTo>
                  <a:pt x="19" y="1"/>
                  <a:pt x="22" y="0"/>
                  <a:pt x="25" y="0"/>
                </a:cubicBezTo>
                <a:cubicBezTo>
                  <a:pt x="27" y="0"/>
                  <a:pt x="30" y="1"/>
                  <a:pt x="32" y="2"/>
                </a:cubicBezTo>
                <a:cubicBezTo>
                  <a:pt x="38" y="4"/>
                  <a:pt x="40" y="9"/>
                  <a:pt x="41" y="16"/>
                </a:cubicBezTo>
                <a:cubicBezTo>
                  <a:pt x="41" y="16"/>
                  <a:pt x="41" y="16"/>
                  <a:pt x="41" y="16"/>
                </a:cubicBezTo>
                <a:cubicBezTo>
                  <a:pt x="42" y="17"/>
                  <a:pt x="43" y="18"/>
                  <a:pt x="43" y="20"/>
                </a:cubicBezTo>
                <a:cubicBezTo>
                  <a:pt x="43" y="20"/>
                  <a:pt x="42" y="21"/>
                  <a:pt x="42" y="22"/>
                </a:cubicBezTo>
                <a:cubicBezTo>
                  <a:pt x="42" y="22"/>
                  <a:pt x="42" y="22"/>
                  <a:pt x="42" y="22"/>
                </a:cubicBezTo>
                <a:cubicBezTo>
                  <a:pt x="45" y="26"/>
                  <a:pt x="47" y="29"/>
                  <a:pt x="47" y="33"/>
                </a:cubicBezTo>
                <a:cubicBezTo>
                  <a:pt x="47" y="34"/>
                  <a:pt x="46" y="38"/>
                  <a:pt x="45" y="38"/>
                </a:cubicBezTo>
                <a:cubicBezTo>
                  <a:pt x="44" y="38"/>
                  <a:pt x="43" y="35"/>
                  <a:pt x="42" y="34"/>
                </a:cubicBezTo>
                <a:cubicBezTo>
                  <a:pt x="42" y="34"/>
                  <a:pt x="42" y="34"/>
                  <a:pt x="42" y="34"/>
                </a:cubicBezTo>
                <a:cubicBezTo>
                  <a:pt x="42" y="35"/>
                  <a:pt x="42" y="35"/>
                  <a:pt x="42" y="35"/>
                </a:cubicBezTo>
                <a:cubicBezTo>
                  <a:pt x="41" y="37"/>
                  <a:pt x="40" y="39"/>
                  <a:pt x="38" y="41"/>
                </a:cubicBezTo>
                <a:cubicBezTo>
                  <a:pt x="40" y="42"/>
                  <a:pt x="42" y="42"/>
                  <a:pt x="43" y="44"/>
                </a:cubicBezTo>
                <a:cubicBezTo>
                  <a:pt x="43" y="45"/>
                  <a:pt x="43" y="45"/>
                  <a:pt x="43" y="45"/>
                </a:cubicBezTo>
                <a:cubicBezTo>
                  <a:pt x="41" y="48"/>
                  <a:pt x="37" y="48"/>
                  <a:pt x="34" y="48"/>
                </a:cubicBezTo>
                <a:cubicBezTo>
                  <a:pt x="31" y="48"/>
                  <a:pt x="29" y="47"/>
                  <a:pt x="25" y="46"/>
                </a:cubicBezTo>
                <a:cubicBezTo>
                  <a:pt x="25" y="46"/>
                  <a:pt x="24" y="46"/>
                  <a:pt x="23" y="46"/>
                </a:cubicBezTo>
                <a:cubicBezTo>
                  <a:pt x="21" y="48"/>
                  <a:pt x="18" y="48"/>
                  <a:pt x="15" y="48"/>
                </a:cubicBezTo>
                <a:cubicBezTo>
                  <a:pt x="13" y="48"/>
                  <a:pt x="5" y="48"/>
                  <a:pt x="5" y="45"/>
                </a:cubicBezTo>
                <a:cubicBezTo>
                  <a:pt x="5" y="43"/>
                  <a:pt x="6" y="43"/>
                  <a:pt x="7" y="42"/>
                </a:cubicBezTo>
                <a:cubicBezTo>
                  <a:pt x="7" y="42"/>
                  <a:pt x="8" y="41"/>
                  <a:pt x="9" y="41"/>
                </a:cubicBezTo>
                <a:cubicBezTo>
                  <a:pt x="9" y="41"/>
                  <a:pt x="9" y="41"/>
                  <a:pt x="9" y="41"/>
                </a:cubicBezTo>
                <a:cubicBezTo>
                  <a:pt x="9" y="41"/>
                  <a:pt x="9" y="41"/>
                  <a:pt x="9" y="41"/>
                </a:cubicBezTo>
                <a:cubicBezTo>
                  <a:pt x="9" y="41"/>
                  <a:pt x="9" y="41"/>
                  <a:pt x="9" y="41"/>
                </a:cubicBezTo>
                <a:cubicBezTo>
                  <a:pt x="8" y="40"/>
                  <a:pt x="5" y="36"/>
                  <a:pt x="5" y="34"/>
                </a:cubicBezTo>
                <a:cubicBezTo>
                  <a:pt x="4" y="34"/>
                  <a:pt x="4" y="34"/>
                  <a:pt x="4" y="34"/>
                </a:cubicBezTo>
                <a:cubicBezTo>
                  <a:pt x="4" y="34"/>
                  <a:pt x="4" y="34"/>
                  <a:pt x="4" y="34"/>
                </a:cubicBezTo>
                <a:cubicBezTo>
                  <a:pt x="4" y="36"/>
                  <a:pt x="2" y="37"/>
                  <a:pt x="1" y="37"/>
                </a:cubicBezTo>
                <a:cubicBezTo>
                  <a:pt x="1" y="37"/>
                  <a:pt x="1" y="37"/>
                  <a:pt x="1" y="37"/>
                </a:cubicBezTo>
                <a:cubicBezTo>
                  <a:pt x="0" y="37"/>
                  <a:pt x="0" y="37"/>
                  <a:pt x="0" y="37"/>
                </a:cubicBezTo>
                <a:cubicBezTo>
                  <a:pt x="0" y="36"/>
                  <a:pt x="0" y="35"/>
                  <a:pt x="0" y="34"/>
                </a:cubicBezTo>
                <a:cubicBezTo>
                  <a:pt x="0" y="29"/>
                  <a:pt x="2" y="25"/>
                  <a:pt x="6" y="22"/>
                </a:cubicBezTo>
                <a:cubicBezTo>
                  <a:pt x="6" y="21"/>
                  <a:pt x="6" y="21"/>
                  <a:pt x="6" y="20"/>
                </a:cubicBezTo>
                <a:close/>
              </a:path>
            </a:pathLst>
          </a:custGeom>
          <a:solidFill>
            <a:schemeClr val="accent6"/>
          </a:solidFill>
          <a:ln w="9525">
            <a:noFill/>
          </a:ln>
        </p:spPr>
        <p:txBody>
          <a:bodyPr/>
          <a:lstStyle/>
          <a:p>
            <a:endParaRPr lang="zh-CN" altLang="en-US"/>
          </a:p>
        </p:txBody>
      </p:sp>
      <p:sp>
        <p:nvSpPr>
          <p:cNvPr id="17" name="Freeform 123"/>
          <p:cNvSpPr>
            <a:spLocks noEditPoints="1"/>
          </p:cNvSpPr>
          <p:nvPr>
            <p:custDataLst>
              <p:tags r:id="rId8"/>
            </p:custDataLst>
          </p:nvPr>
        </p:nvSpPr>
        <p:spPr bwMode="auto">
          <a:xfrm>
            <a:off x="8219072" y="4468146"/>
            <a:ext cx="353137" cy="281759"/>
          </a:xfrm>
          <a:custGeom>
            <a:avLst/>
            <a:gdLst>
              <a:gd name="T0" fmla="*/ 98 w 119"/>
              <a:gd name="T1" fmla="*/ 40 h 95"/>
              <a:gd name="T2" fmla="*/ 95 w 119"/>
              <a:gd name="T3" fmla="*/ 36 h 95"/>
              <a:gd name="T4" fmla="*/ 94 w 119"/>
              <a:gd name="T5" fmla="*/ 22 h 95"/>
              <a:gd name="T6" fmla="*/ 69 w 119"/>
              <a:gd name="T7" fmla="*/ 23 h 95"/>
              <a:gd name="T8" fmla="*/ 65 w 119"/>
              <a:gd name="T9" fmla="*/ 16 h 95"/>
              <a:gd name="T10" fmla="*/ 45 w 119"/>
              <a:gd name="T11" fmla="*/ 6 h 95"/>
              <a:gd name="T12" fmla="*/ 11 w 119"/>
              <a:gd name="T13" fmla="*/ 34 h 95"/>
              <a:gd name="T14" fmla="*/ 1 w 119"/>
              <a:gd name="T15" fmla="*/ 60 h 95"/>
              <a:gd name="T16" fmla="*/ 51 w 119"/>
              <a:gd name="T17" fmla="*/ 93 h 95"/>
              <a:gd name="T18" fmla="*/ 110 w 119"/>
              <a:gd name="T19" fmla="*/ 67 h 95"/>
              <a:gd name="T20" fmla="*/ 98 w 119"/>
              <a:gd name="T21" fmla="*/ 40 h 95"/>
              <a:gd name="T22" fmla="*/ 52 w 119"/>
              <a:gd name="T23" fmla="*/ 86 h 95"/>
              <a:gd name="T24" fmla="*/ 14 w 119"/>
              <a:gd name="T25" fmla="*/ 62 h 95"/>
              <a:gd name="T26" fmla="*/ 52 w 119"/>
              <a:gd name="T27" fmla="*/ 35 h 95"/>
              <a:gd name="T28" fmla="*/ 91 w 119"/>
              <a:gd name="T29" fmla="*/ 57 h 95"/>
              <a:gd name="T30" fmla="*/ 52 w 119"/>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95">
                <a:moveTo>
                  <a:pt x="98" y="40"/>
                </a:moveTo>
                <a:cubicBezTo>
                  <a:pt x="93" y="39"/>
                  <a:pt x="95" y="36"/>
                  <a:pt x="95" y="36"/>
                </a:cubicBezTo>
                <a:cubicBezTo>
                  <a:pt x="95" y="36"/>
                  <a:pt x="100" y="28"/>
                  <a:pt x="94" y="22"/>
                </a:cubicBezTo>
                <a:cubicBezTo>
                  <a:pt x="87" y="14"/>
                  <a:pt x="69" y="23"/>
                  <a:pt x="69" y="23"/>
                </a:cubicBezTo>
                <a:cubicBezTo>
                  <a:pt x="62" y="25"/>
                  <a:pt x="64" y="22"/>
                  <a:pt x="65" y="16"/>
                </a:cubicBezTo>
                <a:cubicBezTo>
                  <a:pt x="65" y="10"/>
                  <a:pt x="63" y="0"/>
                  <a:pt x="45" y="6"/>
                </a:cubicBezTo>
                <a:cubicBezTo>
                  <a:pt x="26" y="12"/>
                  <a:pt x="11" y="34"/>
                  <a:pt x="11" y="34"/>
                </a:cubicBezTo>
                <a:cubicBezTo>
                  <a:pt x="0" y="49"/>
                  <a:pt x="1" y="60"/>
                  <a:pt x="1" y="60"/>
                </a:cubicBezTo>
                <a:cubicBezTo>
                  <a:pt x="4" y="85"/>
                  <a:pt x="30" y="91"/>
                  <a:pt x="51" y="93"/>
                </a:cubicBezTo>
                <a:cubicBezTo>
                  <a:pt x="72" y="95"/>
                  <a:pt x="102" y="86"/>
                  <a:pt x="110" y="67"/>
                </a:cubicBezTo>
                <a:cubicBezTo>
                  <a:pt x="119" y="48"/>
                  <a:pt x="103" y="41"/>
                  <a:pt x="98" y="40"/>
                </a:cubicBezTo>
                <a:close/>
                <a:moveTo>
                  <a:pt x="52" y="86"/>
                </a:moveTo>
                <a:cubicBezTo>
                  <a:pt x="31" y="87"/>
                  <a:pt x="14" y="76"/>
                  <a:pt x="14" y="62"/>
                </a:cubicBezTo>
                <a:cubicBezTo>
                  <a:pt x="14" y="48"/>
                  <a:pt x="31" y="36"/>
                  <a:pt x="52" y="35"/>
                </a:cubicBezTo>
                <a:cubicBezTo>
                  <a:pt x="74" y="34"/>
                  <a:pt x="91" y="43"/>
                  <a:pt x="91" y="57"/>
                </a:cubicBezTo>
                <a:cubicBezTo>
                  <a:pt x="91" y="72"/>
                  <a:pt x="74" y="85"/>
                  <a:pt x="52" y="86"/>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8" name="Freeform 124"/>
          <p:cNvSpPr>
            <a:spLocks noEditPoints="1"/>
          </p:cNvSpPr>
          <p:nvPr>
            <p:custDataLst>
              <p:tags r:id="rId9"/>
            </p:custDataLst>
          </p:nvPr>
        </p:nvSpPr>
        <p:spPr bwMode="auto">
          <a:xfrm>
            <a:off x="8299216" y="4592119"/>
            <a:ext cx="139002" cy="123974"/>
          </a:xfrm>
          <a:custGeom>
            <a:avLst/>
            <a:gdLst>
              <a:gd name="T0" fmla="*/ 21 w 47"/>
              <a:gd name="T1" fmla="*/ 3 h 42"/>
              <a:gd name="T2" fmla="*/ 2 w 47"/>
              <a:gd name="T3" fmla="*/ 25 h 42"/>
              <a:gd name="T4" fmla="*/ 8 w 47"/>
              <a:gd name="T5" fmla="*/ 35 h 42"/>
              <a:gd name="T6" fmla="*/ 40 w 47"/>
              <a:gd name="T7" fmla="*/ 29 h 42"/>
              <a:gd name="T8" fmla="*/ 21 w 47"/>
              <a:gd name="T9" fmla="*/ 3 h 42"/>
              <a:gd name="T10" fmla="*/ 16 w 47"/>
              <a:gd name="T11" fmla="*/ 31 h 42"/>
              <a:gd name="T12" fmla="*/ 8 w 47"/>
              <a:gd name="T13" fmla="*/ 26 h 42"/>
              <a:gd name="T14" fmla="*/ 15 w 47"/>
              <a:gd name="T15" fmla="*/ 19 h 42"/>
              <a:gd name="T16" fmla="*/ 23 w 47"/>
              <a:gd name="T17" fmla="*/ 24 h 42"/>
              <a:gd name="T18" fmla="*/ 16 w 47"/>
              <a:gd name="T19" fmla="*/ 31 h 42"/>
              <a:gd name="T20" fmla="*/ 28 w 47"/>
              <a:gd name="T21" fmla="*/ 20 h 42"/>
              <a:gd name="T22" fmla="*/ 25 w 47"/>
              <a:gd name="T23" fmla="*/ 20 h 42"/>
              <a:gd name="T24" fmla="*/ 26 w 47"/>
              <a:gd name="T25" fmla="*/ 16 h 42"/>
              <a:gd name="T26" fmla="*/ 30 w 47"/>
              <a:gd name="T27" fmla="*/ 16 h 42"/>
              <a:gd name="T28" fmla="*/ 28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1" y="3"/>
                </a:moveTo>
                <a:cubicBezTo>
                  <a:pt x="0" y="5"/>
                  <a:pt x="2" y="25"/>
                  <a:pt x="2" y="25"/>
                </a:cubicBezTo>
                <a:cubicBezTo>
                  <a:pt x="2" y="25"/>
                  <a:pt x="2" y="32"/>
                  <a:pt x="8" y="35"/>
                </a:cubicBezTo>
                <a:cubicBezTo>
                  <a:pt x="21" y="42"/>
                  <a:pt x="33" y="38"/>
                  <a:pt x="40" y="29"/>
                </a:cubicBezTo>
                <a:cubicBezTo>
                  <a:pt x="47" y="21"/>
                  <a:pt x="43" y="0"/>
                  <a:pt x="21" y="3"/>
                </a:cubicBezTo>
                <a:close/>
                <a:moveTo>
                  <a:pt x="16" y="31"/>
                </a:moveTo>
                <a:cubicBezTo>
                  <a:pt x="12" y="31"/>
                  <a:pt x="8" y="29"/>
                  <a:pt x="8" y="26"/>
                </a:cubicBezTo>
                <a:cubicBezTo>
                  <a:pt x="8" y="22"/>
                  <a:pt x="11" y="19"/>
                  <a:pt x="15" y="19"/>
                </a:cubicBezTo>
                <a:cubicBezTo>
                  <a:pt x="20" y="18"/>
                  <a:pt x="23" y="21"/>
                  <a:pt x="23" y="24"/>
                </a:cubicBezTo>
                <a:cubicBezTo>
                  <a:pt x="23" y="27"/>
                  <a:pt x="20" y="31"/>
                  <a:pt x="16" y="31"/>
                </a:cubicBezTo>
                <a:close/>
                <a:moveTo>
                  <a:pt x="28" y="20"/>
                </a:moveTo>
                <a:cubicBezTo>
                  <a:pt x="27" y="21"/>
                  <a:pt x="25" y="21"/>
                  <a:pt x="25" y="20"/>
                </a:cubicBezTo>
                <a:cubicBezTo>
                  <a:pt x="24" y="19"/>
                  <a:pt x="24" y="17"/>
                  <a:pt x="26" y="16"/>
                </a:cubicBezTo>
                <a:cubicBezTo>
                  <a:pt x="27" y="15"/>
                  <a:pt x="29" y="15"/>
                  <a:pt x="30" y="16"/>
                </a:cubicBezTo>
                <a:cubicBezTo>
                  <a:pt x="30" y="17"/>
                  <a:pt x="30" y="19"/>
                  <a:pt x="28" y="20"/>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9" name="Freeform 125"/>
          <p:cNvSpPr/>
          <p:nvPr>
            <p:custDataLst>
              <p:tags r:id="rId10"/>
            </p:custDataLst>
          </p:nvPr>
        </p:nvSpPr>
        <p:spPr bwMode="auto">
          <a:xfrm>
            <a:off x="8483298" y="4479416"/>
            <a:ext cx="76388" cy="80144"/>
          </a:xfrm>
          <a:custGeom>
            <a:avLst/>
            <a:gdLst>
              <a:gd name="T0" fmla="*/ 20 w 26"/>
              <a:gd name="T1" fmla="*/ 27 h 27"/>
              <a:gd name="T2" fmla="*/ 23 w 26"/>
              <a:gd name="T3" fmla="*/ 24 h 27"/>
              <a:gd name="T4" fmla="*/ 23 w 26"/>
              <a:gd name="T5" fmla="*/ 24 h 27"/>
              <a:gd name="T6" fmla="*/ 4 w 26"/>
              <a:gd name="T7" fmla="*/ 4 h 27"/>
              <a:gd name="T8" fmla="*/ 0 w 26"/>
              <a:gd name="T9" fmla="*/ 8 h 27"/>
              <a:gd name="T10" fmla="*/ 4 w 26"/>
              <a:gd name="T11" fmla="*/ 11 h 27"/>
              <a:gd name="T12" fmla="*/ 16 w 26"/>
              <a:gd name="T13" fmla="*/ 23 h 27"/>
              <a:gd name="T14" fmla="*/ 20 w 2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0" y="27"/>
                </a:moveTo>
                <a:cubicBezTo>
                  <a:pt x="21" y="27"/>
                  <a:pt x="23" y="26"/>
                  <a:pt x="23" y="24"/>
                </a:cubicBezTo>
                <a:cubicBezTo>
                  <a:pt x="23" y="24"/>
                  <a:pt x="23" y="24"/>
                  <a:pt x="23" y="24"/>
                </a:cubicBezTo>
                <a:cubicBezTo>
                  <a:pt x="26" y="0"/>
                  <a:pt x="4" y="4"/>
                  <a:pt x="4" y="4"/>
                </a:cubicBezTo>
                <a:cubicBezTo>
                  <a:pt x="2" y="4"/>
                  <a:pt x="0" y="6"/>
                  <a:pt x="0" y="8"/>
                </a:cubicBezTo>
                <a:cubicBezTo>
                  <a:pt x="0" y="10"/>
                  <a:pt x="2" y="11"/>
                  <a:pt x="4" y="11"/>
                </a:cubicBezTo>
                <a:cubicBezTo>
                  <a:pt x="19" y="8"/>
                  <a:pt x="16" y="23"/>
                  <a:pt x="16" y="23"/>
                </a:cubicBezTo>
                <a:cubicBezTo>
                  <a:pt x="16" y="25"/>
                  <a:pt x="18" y="27"/>
                  <a:pt x="20" y="27"/>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0" name="Freeform 126"/>
          <p:cNvSpPr/>
          <p:nvPr>
            <p:custDataLst>
              <p:tags r:id="rId11"/>
            </p:custDataLst>
          </p:nvPr>
        </p:nvSpPr>
        <p:spPr bwMode="auto">
          <a:xfrm>
            <a:off x="8468271" y="4431830"/>
            <a:ext cx="160289" cy="149020"/>
          </a:xfrm>
          <a:custGeom>
            <a:avLst/>
            <a:gdLst>
              <a:gd name="T0" fmla="*/ 22 w 54"/>
              <a:gd name="T1" fmla="*/ 2 h 50"/>
              <a:gd name="T2" fmla="*/ 4 w 54"/>
              <a:gd name="T3" fmla="*/ 2 h 50"/>
              <a:gd name="T4" fmla="*/ 4 w 54"/>
              <a:gd name="T5" fmla="*/ 2 h 50"/>
              <a:gd name="T6" fmla="*/ 4 w 54"/>
              <a:gd name="T7" fmla="*/ 2 h 50"/>
              <a:gd name="T8" fmla="*/ 0 w 54"/>
              <a:gd name="T9" fmla="*/ 7 h 50"/>
              <a:gd name="T10" fmla="*/ 5 w 54"/>
              <a:gd name="T11" fmla="*/ 12 h 50"/>
              <a:gd name="T12" fmla="*/ 10 w 54"/>
              <a:gd name="T13" fmla="*/ 11 h 50"/>
              <a:gd name="T14" fmla="*/ 35 w 54"/>
              <a:gd name="T15" fmla="*/ 24 h 50"/>
              <a:gd name="T16" fmla="*/ 37 w 54"/>
              <a:gd name="T17" fmla="*/ 41 h 50"/>
              <a:gd name="T18" fmla="*/ 36 w 54"/>
              <a:gd name="T19" fmla="*/ 46 h 50"/>
              <a:gd name="T20" fmla="*/ 41 w 54"/>
              <a:gd name="T21" fmla="*/ 50 h 50"/>
              <a:gd name="T22" fmla="*/ 46 w 54"/>
              <a:gd name="T23" fmla="*/ 46 h 50"/>
              <a:gd name="T24" fmla="*/ 46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7" y="1"/>
                  <a:pt x="4" y="2"/>
                </a:cubicBezTo>
                <a:cubicBezTo>
                  <a:pt x="4" y="2"/>
                  <a:pt x="4" y="2"/>
                  <a:pt x="4" y="2"/>
                </a:cubicBezTo>
                <a:cubicBezTo>
                  <a:pt x="4" y="2"/>
                  <a:pt x="4" y="2"/>
                  <a:pt x="4" y="2"/>
                </a:cubicBezTo>
                <a:cubicBezTo>
                  <a:pt x="2" y="3"/>
                  <a:pt x="0" y="5"/>
                  <a:pt x="0" y="7"/>
                </a:cubicBezTo>
                <a:cubicBezTo>
                  <a:pt x="0" y="10"/>
                  <a:pt x="2" y="12"/>
                  <a:pt x="5" y="12"/>
                </a:cubicBezTo>
                <a:cubicBezTo>
                  <a:pt x="5" y="12"/>
                  <a:pt x="8" y="12"/>
                  <a:pt x="10" y="11"/>
                </a:cubicBezTo>
                <a:cubicBezTo>
                  <a:pt x="12" y="10"/>
                  <a:pt x="27" y="11"/>
                  <a:pt x="35" y="24"/>
                </a:cubicBezTo>
                <a:cubicBezTo>
                  <a:pt x="39" y="33"/>
                  <a:pt x="37" y="40"/>
                  <a:pt x="37" y="41"/>
                </a:cubicBezTo>
                <a:cubicBezTo>
                  <a:pt x="37" y="41"/>
                  <a:pt x="36" y="43"/>
                  <a:pt x="36" y="46"/>
                </a:cubicBezTo>
                <a:cubicBezTo>
                  <a:pt x="36" y="49"/>
                  <a:pt x="38" y="50"/>
                  <a:pt x="41" y="50"/>
                </a:cubicBezTo>
                <a:cubicBezTo>
                  <a:pt x="43" y="50"/>
                  <a:pt x="45" y="50"/>
                  <a:pt x="46" y="46"/>
                </a:cubicBezTo>
                <a:cubicBezTo>
                  <a:pt x="46" y="46"/>
                  <a:pt x="46" y="46"/>
                  <a:pt x="46" y="46"/>
                </a:cubicBezTo>
                <a:cubicBezTo>
                  <a:pt x="54" y="18"/>
                  <a:pt x="36" y="5"/>
                  <a:pt x="22" y="2"/>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hasCustomPrompt="1"/>
            <p:custDataLst>
              <p:tags r:id="rId12"/>
            </p:custDataLst>
          </p:nvPr>
        </p:nvSpPr>
        <p:spPr>
          <a:xfrm>
            <a:off x="5322783" y="2029069"/>
            <a:ext cx="4084435" cy="1424356"/>
          </a:xfrm>
        </p:spPr>
        <p:txBody>
          <a:bodyPr anchor="b">
            <a:normAutofit/>
          </a:bodyPr>
          <a:lstStyle>
            <a:lvl1pPr algn="ctr">
              <a:defRPr sz="3200"/>
            </a:lvl1pPr>
          </a:lstStyle>
          <a:p>
            <a:r>
              <a:rPr lang="zh-CN" altLang="en-US" dirty="0"/>
              <a:t>单击此处编辑标题</a:t>
            </a:r>
            <a:endParaRPr lang="zh-CN" altLang="en-US" dirty="0"/>
          </a:p>
        </p:txBody>
      </p:sp>
      <p:sp>
        <p:nvSpPr>
          <p:cNvPr id="3" name="文本占位符 2"/>
          <p:cNvSpPr>
            <a:spLocks noGrp="1"/>
          </p:cNvSpPr>
          <p:nvPr>
            <p:ph type="body" idx="1"/>
            <p:custDataLst>
              <p:tags r:id="rId13"/>
            </p:custDataLst>
          </p:nvPr>
        </p:nvSpPr>
        <p:spPr>
          <a:xfrm>
            <a:off x="5322783" y="3497997"/>
            <a:ext cx="4084435" cy="907817"/>
          </a:xfrm>
        </p:spPr>
        <p:txBody>
          <a:bodyP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nchor="b" anchorCtr="0">
            <a:normAutofit/>
          </a:bodyPr>
          <a:lstStyle>
            <a:lvl1pPr>
              <a:defRPr sz="4000"/>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custDataLst>
              <p:tags r:id="rId3"/>
            </p:custDataLst>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custDataLst>
              <p:tags r:id="rId3"/>
            </p:custDataLst>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903515" y="2329543"/>
            <a:ext cx="0" cy="1719943"/>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3"/>
            </p:custDataLst>
          </p:nvPr>
        </p:nvSpPr>
        <p:spPr>
          <a:xfrm>
            <a:off x="1028703" y="1953474"/>
            <a:ext cx="6774544" cy="1597630"/>
          </a:xfrm>
        </p:spPr>
        <p:txBody>
          <a:bodyPr anchor="b" anchorCtr="0">
            <a:normAutofit/>
          </a:bodyPr>
          <a:lstStyle>
            <a:lvl1pPr algn="l">
              <a:defRPr sz="8000" b="0"/>
            </a:lvl1pPr>
          </a:lstStyle>
          <a:p>
            <a:r>
              <a:rPr lang="zh-CN" altLang="en-US" dirty="0"/>
              <a:t>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9" name="文本占位符 8"/>
          <p:cNvSpPr>
            <a:spLocks noGrp="1"/>
          </p:cNvSpPr>
          <p:nvPr>
            <p:ph type="body" sz="quarter" idx="13" hasCustomPrompt="1"/>
            <p:custDataLst>
              <p:tags r:id="rId7"/>
            </p:custDataLst>
          </p:nvPr>
        </p:nvSpPr>
        <p:spPr>
          <a:xfrm>
            <a:off x="1028703" y="3652705"/>
            <a:ext cx="4261756" cy="880647"/>
          </a:xfrm>
        </p:spPr>
        <p:txBody>
          <a:bodyPr>
            <a:normAutofit/>
          </a:bodyPr>
          <a:lstStyle>
            <a:lvl1pPr marL="0" indent="0" algn="dist">
              <a:buFont typeface="Arial" panose="020B0604020202020204" pitchFamily="34" charset="0"/>
              <a:buNone/>
              <a:defRPr sz="2400"/>
            </a:lvl1pPr>
          </a:lstStyle>
          <a:p>
            <a:pPr lvl="0"/>
            <a:r>
              <a:rPr lang="zh-CN" altLang="en-US" dirty="0"/>
              <a:t>单击此处编辑文本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cxnSp>
        <p:nvCxnSpPr>
          <p:cNvPr id="13" name="直接连接符 12"/>
          <p:cNvCxnSpPr/>
          <p:nvPr userDrawn="1">
            <p:custDataLst>
              <p:tags r:id="rId2"/>
            </p:custDataLst>
          </p:nvPr>
        </p:nvCxnSpPr>
        <p:spPr>
          <a:xfrm flipH="1" flipV="1">
            <a:off x="6713855" y="1092200"/>
            <a:ext cx="4768215" cy="8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3"/>
            </p:custDataLst>
          </p:nvPr>
        </p:nvCxnSpPr>
        <p:spPr>
          <a:xfrm flipH="1" flipV="1">
            <a:off x="10405110" y="1315085"/>
            <a:ext cx="1076960" cy="8255"/>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cxnSp>
        <p:nvCxnSpPr>
          <p:cNvPr id="6" name="直接连接符 5"/>
          <p:cNvCxnSpPr/>
          <p:nvPr userDrawn="1">
            <p:custDataLst>
              <p:tags r:id="rId2"/>
            </p:custDataLst>
          </p:nvPr>
        </p:nvCxnSpPr>
        <p:spPr>
          <a:xfrm flipH="1" flipV="1">
            <a:off x="11955780" y="770255"/>
            <a:ext cx="7620" cy="357632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cxnSp>
        <p:nvCxnSpPr>
          <p:cNvPr id="13" name="直接连接符 12"/>
          <p:cNvCxnSpPr/>
          <p:nvPr userDrawn="1">
            <p:custDataLst>
              <p:tags r:id="rId4"/>
            </p:custDataLst>
          </p:nvPr>
        </p:nvCxnSpPr>
        <p:spPr>
          <a:xfrm flipH="1" flipV="1">
            <a:off x="234950" y="770255"/>
            <a:ext cx="7620" cy="357632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flipV="1">
            <a:off x="10994390" y="6155690"/>
            <a:ext cx="892810" cy="452755"/>
            <a:chOff x="1205" y="788"/>
            <a:chExt cx="1406" cy="713"/>
          </a:xfrm>
        </p:grpSpPr>
        <p:cxnSp>
          <p:nvCxnSpPr>
            <p:cNvPr id="11" name="直接连接符 10"/>
            <p:cNvCxnSpPr/>
            <p:nvPr userDrawn="1">
              <p:custDataLst>
                <p:tags r:id="rId3"/>
              </p:custDataLst>
            </p:nvPr>
          </p:nvCxnSpPr>
          <p:spPr>
            <a:xfrm flipH="1" flipV="1">
              <a:off x="1205" y="788"/>
              <a:ext cx="1406"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flipH="1" flipV="1">
              <a:off x="1845" y="1140"/>
              <a:ext cx="76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5"/>
              </p:custDataLst>
            </p:nvPr>
          </p:nvCxnSpPr>
          <p:spPr>
            <a:xfrm flipH="1">
              <a:off x="2223" y="1491"/>
              <a:ext cx="388" cy="1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矩形 9"/>
          <p:cNvSpPr/>
          <p:nvPr userDrawn="1">
            <p:custDataLst>
              <p:tags r:id="rId6"/>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cxnSp>
        <p:nvCxnSpPr>
          <p:cNvPr id="11" name="直接箭头连接符 10"/>
          <p:cNvCxnSpPr/>
          <p:nvPr userDrawn="1">
            <p:custDataLst>
              <p:tags r:id="rId3"/>
            </p:custDataLst>
          </p:nvPr>
        </p:nvCxnSpPr>
        <p:spPr>
          <a:xfrm flipV="1">
            <a:off x="11811000" y="6250940"/>
            <a:ext cx="5715" cy="47053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userDrawn="1">
            <p:custDataLst>
              <p:tags r:id="rId4"/>
            </p:custDataLst>
          </p:nvPr>
        </p:nvCxnSpPr>
        <p:spPr>
          <a:xfrm>
            <a:off x="11788140" y="254000"/>
            <a:ext cx="0" cy="4152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cxnSp>
        <p:nvCxnSpPr>
          <p:cNvPr id="15" name="直接箭头连接符 14"/>
          <p:cNvCxnSpPr/>
          <p:nvPr userDrawn="1">
            <p:custDataLst>
              <p:tags r:id="rId2"/>
            </p:custDataLst>
          </p:nvPr>
        </p:nvCxnSpPr>
        <p:spPr>
          <a:xfrm flipV="1">
            <a:off x="8002905" y="6609715"/>
            <a:ext cx="313055" cy="254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userDrawn="1">
            <p:custDataLst>
              <p:tags r:id="rId3"/>
            </p:custDataLst>
          </p:nvPr>
        </p:nvCxnSpPr>
        <p:spPr>
          <a:xfrm flipV="1">
            <a:off x="3463290" y="6290310"/>
            <a:ext cx="575310" cy="50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userDrawn="1">
            <p:custDataLst>
              <p:tags r:id="rId4"/>
            </p:custDataLst>
          </p:nvPr>
        </p:nvCxnSpPr>
        <p:spPr>
          <a:xfrm rot="16200000" flipH="1">
            <a:off x="10989310" y="6336030"/>
            <a:ext cx="0" cy="2952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userDrawn="1">
            <p:custDataLst>
              <p:tags r:id="rId5"/>
            </p:custDataLst>
          </p:nvPr>
        </p:nvCxnSpPr>
        <p:spPr>
          <a:xfrm>
            <a:off x="710565" y="6609715"/>
            <a:ext cx="37274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userDrawn="1">
            <p:custDataLst>
              <p:tags r:id="rId6"/>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cxnSp>
        <p:nvCxnSpPr>
          <p:cNvPr id="13" name="直接连接符 12"/>
          <p:cNvCxnSpPr/>
          <p:nvPr userDrawn="1">
            <p:custDataLst>
              <p:tags r:id="rId2"/>
            </p:custDataLst>
          </p:nvPr>
        </p:nvCxnSpPr>
        <p:spPr>
          <a:xfrm flipH="1" flipV="1">
            <a:off x="10971530" y="374015"/>
            <a:ext cx="892810"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3"/>
            </p:custDataLst>
          </p:nvPr>
        </p:nvCxnSpPr>
        <p:spPr>
          <a:xfrm flipH="1" flipV="1">
            <a:off x="11377930" y="597535"/>
            <a:ext cx="486410" cy="635"/>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custDataLst>
              <p:tags r:id="rId4"/>
            </p:custDataLst>
          </p:nvPr>
        </p:nvGrpSpPr>
        <p:grpSpPr>
          <a:xfrm flipH="1">
            <a:off x="222885" y="372745"/>
            <a:ext cx="892810" cy="223520"/>
            <a:chOff x="1205" y="788"/>
            <a:chExt cx="1406" cy="352"/>
          </a:xfrm>
        </p:grpSpPr>
        <p:cxnSp>
          <p:nvCxnSpPr>
            <p:cNvPr id="6" name="直接连接符 5"/>
            <p:cNvCxnSpPr/>
            <p:nvPr userDrawn="1">
              <p:custDataLst>
                <p:tags r:id="rId5"/>
              </p:custDataLst>
            </p:nvPr>
          </p:nvCxnSpPr>
          <p:spPr>
            <a:xfrm flipH="1" flipV="1">
              <a:off x="1205" y="788"/>
              <a:ext cx="1406"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custDataLst>
                <p:tags r:id="rId6"/>
              </p:custDataLst>
            </p:nvPr>
          </p:nvCxnSpPr>
          <p:spPr>
            <a:xfrm flipH="1" flipV="1">
              <a:off x="1845" y="1140"/>
              <a:ext cx="766" cy="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矩形 9"/>
          <p:cNvSpPr/>
          <p:nvPr userDrawn="1">
            <p:custDataLst>
              <p:tags r:id="rId7"/>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8"/>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01.xml"/><Relationship Id="rId23" Type="http://schemas.openxmlformats.org/officeDocument/2006/relationships/tags" Target="../tags/tag200.xml"/><Relationship Id="rId22" Type="http://schemas.openxmlformats.org/officeDocument/2006/relationships/tags" Target="../tags/tag199.xml"/><Relationship Id="rId21" Type="http://schemas.openxmlformats.org/officeDocument/2006/relationships/tags" Target="../tags/tag198.xml"/><Relationship Id="rId20" Type="http://schemas.openxmlformats.org/officeDocument/2006/relationships/tags" Target="../tags/tag197.xml"/><Relationship Id="rId2" Type="http://schemas.openxmlformats.org/officeDocument/2006/relationships/slideLayout" Target="../slideLayouts/slideLayout13.xml"/><Relationship Id="rId19" Type="http://schemas.openxmlformats.org/officeDocument/2006/relationships/tags" Target="../tags/tag196.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38200" y="6356350"/>
            <a:ext cx="27432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custDataLst>
              <p:tags r:id="rId22"/>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endParaRPr lang="zh-CN" altLang="en-US"/>
          </a:p>
        </p:txBody>
      </p:sp>
      <p:sp>
        <p:nvSpPr>
          <p:cNvPr id="6" name="灯片编号占位符 5"/>
          <p:cNvSpPr>
            <a:spLocks noGrp="1"/>
          </p:cNvSpPr>
          <p:nvPr>
            <p:ph type="sldNum" sz="quarter" idx="4"/>
            <p:custDataLst>
              <p:tags r:id="rId23"/>
            </p:custDataLst>
          </p:nvPr>
        </p:nvSpPr>
        <p:spPr>
          <a:xfrm>
            <a:off x="8610600" y="6356350"/>
            <a:ext cx="27432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fld id="{565CE74E-AB26-4998-AD42-012C4C1AD076}" type="slidenum">
              <a:rPr lang="zh-CN" altLang="en-US" smtClean="0"/>
            </a:fld>
            <a:endParaRPr lang="zh-CN" altLang="en-US"/>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12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tags" Target="../tags/tag246.xml"/><Relationship Id="rId2" Type="http://schemas.openxmlformats.org/officeDocument/2006/relationships/tags" Target="../tags/tag245.xml"/><Relationship Id="rId10" Type="http://schemas.openxmlformats.org/officeDocument/2006/relationships/notesSlide" Target="../notesSlides/notesSlide10.xml"/><Relationship Id="rId1" Type="http://schemas.openxmlformats.org/officeDocument/2006/relationships/tags" Target="../tags/tag244.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8.xml"/><Relationship Id="rId7" Type="http://schemas.openxmlformats.org/officeDocument/2006/relationships/tags" Target="../tags/tag252.xml"/><Relationship Id="rId6" Type="http://schemas.openxmlformats.org/officeDocument/2006/relationships/image" Target="../media/image21.png"/><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image" Target="../media/image20.png"/><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58.xml"/><Relationship Id="rId7" Type="http://schemas.openxmlformats.org/officeDocument/2006/relationships/image" Target="../media/image23.png"/><Relationship Id="rId6" Type="http://schemas.openxmlformats.org/officeDocument/2006/relationships/tags" Target="../tags/tag257.xml"/><Relationship Id="rId5" Type="http://schemas.openxmlformats.org/officeDocument/2006/relationships/image" Target="../media/image22.png"/><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0" Type="http://schemas.openxmlformats.org/officeDocument/2006/relationships/notesSlide" Target="../notesSlides/notesSlide12.xml"/><Relationship Id="rId1" Type="http://schemas.openxmlformats.org/officeDocument/2006/relationships/tags" Target="../tags/tag25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8.xml"/><Relationship Id="rId5" Type="http://schemas.openxmlformats.org/officeDocument/2006/relationships/tags" Target="../tags/tag262.xml"/><Relationship Id="rId4" Type="http://schemas.openxmlformats.org/officeDocument/2006/relationships/image" Target="../media/image24.png"/><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67.xml"/><Relationship Id="rId7" Type="http://schemas.openxmlformats.org/officeDocument/2006/relationships/image" Target="../media/image27.png"/><Relationship Id="rId6" Type="http://schemas.openxmlformats.org/officeDocument/2006/relationships/tags" Target="../tags/tag266.xml"/><Relationship Id="rId5" Type="http://schemas.openxmlformats.org/officeDocument/2006/relationships/image" Target="../media/image26.png"/><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0" Type="http://schemas.openxmlformats.org/officeDocument/2006/relationships/notesSlide" Target="../notesSlides/notesSlide14.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8.xml"/><Relationship Id="rId6" Type="http://schemas.openxmlformats.org/officeDocument/2006/relationships/tags" Target="../tags/tag268.xml"/><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5" Type="http://schemas.openxmlformats.org/officeDocument/2006/relationships/notesSlide" Target="../notesSlides/notesSlide16.xml"/><Relationship Id="rId14" Type="http://schemas.openxmlformats.org/officeDocument/2006/relationships/slideLayout" Target="../slideLayouts/slideLayout18.xml"/><Relationship Id="rId13" Type="http://schemas.openxmlformats.org/officeDocument/2006/relationships/tags" Target="../tags/tag274.xml"/><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2.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2.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2" Type="http://schemas.openxmlformats.org/officeDocument/2006/relationships/notesSlide" Target="../notesSlides/notesSlide2.xml"/><Relationship Id="rId11" Type="http://schemas.openxmlformats.org/officeDocument/2006/relationships/slideLayout" Target="../slideLayouts/slideLayout18.xml"/><Relationship Id="rId10" Type="http://schemas.openxmlformats.org/officeDocument/2006/relationships/tags" Target="../tags/tag214.xml"/><Relationship Id="rId1" Type="http://schemas.openxmlformats.org/officeDocument/2006/relationships/tags" Target="../tags/tag205.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8.xml"/><Relationship Id="rId5" Type="http://schemas.openxmlformats.org/officeDocument/2006/relationships/tags" Target="../tags/tag218.xml"/><Relationship Id="rId4" Type="http://schemas.openxmlformats.org/officeDocument/2006/relationships/image" Target="../media/image1.jpeg"/><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8.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image" Target="../media/image2.png"/><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8.xml"/><Relationship Id="rId7" Type="http://schemas.openxmlformats.org/officeDocument/2006/relationships/tags" Target="../tags/tag22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27.xml"/><Relationship Id="rId2" Type="http://schemas.openxmlformats.org/officeDocument/2006/relationships/tags" Target="../tags/tag226.xml"/><Relationship Id="rId10" Type="http://schemas.openxmlformats.org/officeDocument/2006/relationships/comments" Target="../comments/comment1.xml"/><Relationship Id="rId1" Type="http://schemas.openxmlformats.org/officeDocument/2006/relationships/tags" Target="../tags/tag225.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8.xml"/><Relationship Id="rId5" Type="http://schemas.openxmlformats.org/officeDocument/2006/relationships/tags" Target="../tags/tag232.xml"/><Relationship Id="rId4" Type="http://schemas.openxmlformats.org/officeDocument/2006/relationships/image" Target="../media/image6.png"/><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s>
</file>

<file path=ppt/slides/_rels/slide7.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image" Target="../media/image9.png"/><Relationship Id="rId5" Type="http://schemas.openxmlformats.org/officeDocument/2006/relationships/tags" Target="../tags/tag235.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234.xml"/><Relationship Id="rId13" Type="http://schemas.openxmlformats.org/officeDocument/2006/relationships/notesSlide" Target="../notesSlides/notesSlide7.xml"/><Relationship Id="rId12" Type="http://schemas.openxmlformats.org/officeDocument/2006/relationships/slideLayout" Target="../slideLayouts/slideLayout18.xml"/><Relationship Id="rId11" Type="http://schemas.openxmlformats.org/officeDocument/2006/relationships/tags" Target="../tags/tag238.xml"/><Relationship Id="rId10" Type="http://schemas.openxmlformats.org/officeDocument/2006/relationships/image" Target="../media/image11.png"/><Relationship Id="rId1" Type="http://schemas.openxmlformats.org/officeDocument/2006/relationships/tags" Target="../tags/tag23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8.xml"/><Relationship Id="rId5" Type="http://schemas.openxmlformats.org/officeDocument/2006/relationships/tags" Target="../tags/tag240.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23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8.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image" Target="../media/image15.png"/><Relationship Id="rId1" Type="http://schemas.openxmlformats.org/officeDocument/2006/relationships/tags" Target="../tags/tag2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pPr marL="0" indent="0" algn="ctr">
              <a:lnSpc>
                <a:spcPct val="120000"/>
              </a:lnSpc>
              <a:spcBef>
                <a:spcPts val="0"/>
              </a:spcBef>
              <a:spcAft>
                <a:spcPts val="0"/>
              </a:spcAft>
              <a:buSzPct val="100000"/>
              <a:buNone/>
            </a:pPr>
            <a:r>
              <a:rPr lang="en-US" altLang="zh-CN">
                <a:solidFill>
                  <a:schemeClr val="accent1"/>
                </a:solidFill>
              </a:rPr>
              <a:t>Transformer</a:t>
            </a:r>
            <a:endParaRPr lang="en-US" altLang="zh-CN">
              <a:solidFill>
                <a:schemeClr val="accent1"/>
              </a:solidFill>
            </a:endParaRPr>
          </a:p>
        </p:txBody>
      </p:sp>
      <p:sp>
        <p:nvSpPr>
          <p:cNvPr id="3" name="文本占位符 1"/>
          <p:cNvSpPr>
            <a:spLocks noGrp="1"/>
          </p:cNvSpPr>
          <p:nvPr>
            <p:ph type="subTitle" idx="1"/>
            <p:custDataLst>
              <p:tags r:id="rId2"/>
            </p:custDataLst>
          </p:nvPr>
        </p:nvSpPr>
        <p:spPr/>
        <p:txBody>
          <a:bodyPr>
            <a:normAutofit/>
          </a:bodyPr>
          <a:p>
            <a:pPr algn="r"/>
            <a:r>
              <a:rPr lang="zh-CN" altLang="en-US">
                <a:solidFill>
                  <a:schemeClr val="dk1"/>
                </a:solidFill>
                <a:sym typeface="+mn-ea"/>
              </a:rPr>
              <a:t>采用自注意力机制的深度学习模型</a:t>
            </a:r>
            <a:endParaRPr lang="zh-CN" altLang="en-US">
              <a:solidFill>
                <a:schemeClr val="dk1"/>
              </a:solidFill>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t>应用</a:t>
            </a:r>
            <a:r>
              <a:rPr lang="en-US" altLang="zh-CN" sz="2800"/>
              <a:t>: </a:t>
            </a:r>
            <a:r>
              <a:rPr lang="en-US" altLang="zh-CN" sz="2800"/>
              <a:t>NLP&amp;</a:t>
            </a:r>
            <a:r>
              <a:rPr lang="zh-CN" altLang="en-US" sz="2800"/>
              <a:t>计算机</a:t>
            </a:r>
            <a:r>
              <a:rPr lang="zh-CN" altLang="en-US" sz="2800"/>
              <a:t>视觉</a:t>
            </a:r>
            <a:endParaRPr lang="zh-CN" altLang="en-US" sz="2800"/>
          </a:p>
        </p:txBody>
      </p:sp>
      <p:sp>
        <p:nvSpPr>
          <p:cNvPr id="2" name="文本框 1"/>
          <p:cNvSpPr txBox="1"/>
          <p:nvPr/>
        </p:nvSpPr>
        <p:spPr>
          <a:xfrm>
            <a:off x="914400" y="1247140"/>
            <a:ext cx="3402330" cy="368300"/>
          </a:xfrm>
          <a:prstGeom prst="rect">
            <a:avLst/>
          </a:prstGeom>
          <a:noFill/>
        </p:spPr>
        <p:txBody>
          <a:bodyPr wrap="square" rtlCol="0">
            <a:spAutoFit/>
          </a:bodyPr>
          <a:p>
            <a:r>
              <a:rPr lang="zh-CN" altLang="en-US"/>
              <a:t>机器翻译</a:t>
            </a:r>
            <a:endParaRPr lang="zh-CN" altLang="en-US"/>
          </a:p>
        </p:txBody>
      </p:sp>
      <p:sp>
        <p:nvSpPr>
          <p:cNvPr id="3" name="文本框 2"/>
          <p:cNvSpPr txBox="1"/>
          <p:nvPr/>
        </p:nvSpPr>
        <p:spPr>
          <a:xfrm>
            <a:off x="914400" y="2142490"/>
            <a:ext cx="3402330" cy="368300"/>
          </a:xfrm>
          <a:prstGeom prst="rect">
            <a:avLst/>
          </a:prstGeom>
          <a:noFill/>
        </p:spPr>
        <p:txBody>
          <a:bodyPr wrap="square" rtlCol="0">
            <a:spAutoFit/>
          </a:bodyPr>
          <a:p>
            <a:r>
              <a:rPr lang="zh-CN" altLang="en-US"/>
              <a:t>对话</a:t>
            </a:r>
            <a:r>
              <a:rPr lang="zh-CN" altLang="en-US"/>
              <a:t>分析</a:t>
            </a:r>
            <a:endParaRPr lang="zh-CN" altLang="en-US"/>
          </a:p>
        </p:txBody>
      </p:sp>
      <p:sp>
        <p:nvSpPr>
          <p:cNvPr id="4" name="文本框 3"/>
          <p:cNvSpPr txBox="1"/>
          <p:nvPr/>
        </p:nvSpPr>
        <p:spPr>
          <a:xfrm>
            <a:off x="914400" y="2974975"/>
            <a:ext cx="3402330" cy="368300"/>
          </a:xfrm>
          <a:prstGeom prst="rect">
            <a:avLst/>
          </a:prstGeom>
          <a:noFill/>
        </p:spPr>
        <p:txBody>
          <a:bodyPr wrap="square" rtlCol="0">
            <a:spAutoFit/>
          </a:bodyPr>
          <a:p>
            <a:r>
              <a:rPr lang="zh-CN" altLang="en-US"/>
              <a:t>预训练语言</a:t>
            </a:r>
            <a:r>
              <a:rPr lang="zh-CN" altLang="en-US"/>
              <a:t>模型</a:t>
            </a:r>
            <a:endParaRPr lang="zh-CN" altLang="en-US"/>
          </a:p>
        </p:txBody>
      </p:sp>
      <p:sp>
        <p:nvSpPr>
          <p:cNvPr id="5" name="右中括号 4"/>
          <p:cNvSpPr/>
          <p:nvPr/>
        </p:nvSpPr>
        <p:spPr>
          <a:xfrm>
            <a:off x="3448050" y="1315085"/>
            <a:ext cx="365760" cy="197548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nvSpPr>
        <p:spPr>
          <a:xfrm>
            <a:off x="4316730" y="2112010"/>
            <a:ext cx="3658235" cy="398780"/>
          </a:xfrm>
          <a:prstGeom prst="rect">
            <a:avLst/>
          </a:prstGeom>
          <a:noFill/>
        </p:spPr>
        <p:txBody>
          <a:bodyPr wrap="square" rtlCol="0">
            <a:spAutoFit/>
          </a:bodyPr>
          <a:p>
            <a:r>
              <a:rPr lang="zh-CN" altLang="en-US" sz="2000"/>
              <a:t>自然语言处理</a:t>
            </a:r>
            <a:r>
              <a:rPr lang="en-US" altLang="zh-CN" sz="2000"/>
              <a:t>NLP</a:t>
            </a:r>
            <a:endParaRPr lang="en-US" altLang="zh-CN" sz="2000"/>
          </a:p>
        </p:txBody>
      </p:sp>
      <p:sp>
        <p:nvSpPr>
          <p:cNvPr id="8" name="文本框 7"/>
          <p:cNvSpPr txBox="1"/>
          <p:nvPr/>
        </p:nvSpPr>
        <p:spPr>
          <a:xfrm>
            <a:off x="914400" y="4274820"/>
            <a:ext cx="3329305" cy="1476375"/>
          </a:xfrm>
          <a:prstGeom prst="rect">
            <a:avLst/>
          </a:prstGeom>
          <a:noFill/>
        </p:spPr>
        <p:txBody>
          <a:bodyPr wrap="square" rtlCol="0">
            <a:spAutoFit/>
          </a:bodyPr>
          <a:p>
            <a:r>
              <a:rPr lang="zh-CN" altLang="en-US"/>
              <a:t>计算机视觉</a:t>
            </a:r>
            <a:r>
              <a:rPr lang="en-US" altLang="zh-CN"/>
              <a:t> Vision</a:t>
            </a:r>
            <a:endParaRPr lang="en-US" altLang="zh-CN"/>
          </a:p>
          <a:p>
            <a:endParaRPr lang="zh-CN" altLang="en-US"/>
          </a:p>
          <a:p>
            <a:r>
              <a:rPr lang="zh-CN" altLang="en-US"/>
              <a:t>音频</a:t>
            </a:r>
            <a:endParaRPr lang="zh-CN" altLang="en-US"/>
          </a:p>
          <a:p>
            <a:endParaRPr lang="zh-CN" altLang="en-US"/>
          </a:p>
          <a:p>
            <a:r>
              <a:rPr lang="en-US" altLang="zh-CN"/>
              <a:t>...</a:t>
            </a:r>
            <a:endParaRPr lang="en-US" altLang="zh-CN"/>
          </a:p>
        </p:txBody>
      </p:sp>
      <p:sp>
        <p:nvSpPr>
          <p:cNvPr id="11" name="线形标注 1(带强调线) 10"/>
          <p:cNvSpPr/>
          <p:nvPr/>
        </p:nvSpPr>
        <p:spPr>
          <a:xfrm>
            <a:off x="8752840" y="1597025"/>
            <a:ext cx="2574290" cy="1080135"/>
          </a:xfrm>
          <a:prstGeom prst="accentCallout1">
            <a:avLst>
              <a:gd name="adj1" fmla="val 51734"/>
              <a:gd name="adj2" fmla="val -8781"/>
              <a:gd name="adj3" fmla="val 66725"/>
              <a:gd name="adj4" fmla="val -70004"/>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olidFill>
                  <a:srgbClr val="92D050"/>
                </a:solidFill>
              </a:rPr>
              <a:t>BERT</a:t>
            </a:r>
            <a:endParaRPr lang="en-US" altLang="zh-CN" sz="2400">
              <a:solidFill>
                <a:srgbClr val="92D050"/>
              </a:solidFill>
            </a:endParaRPr>
          </a:p>
        </p:txBody>
      </p:sp>
      <p:sp>
        <p:nvSpPr>
          <p:cNvPr id="12" name="线形标注 1(带强调线) 11"/>
          <p:cNvSpPr/>
          <p:nvPr/>
        </p:nvSpPr>
        <p:spPr>
          <a:xfrm>
            <a:off x="5595620" y="4472940"/>
            <a:ext cx="2574290" cy="1080135"/>
          </a:xfrm>
          <a:prstGeom prst="accentCallout1">
            <a:avLst>
              <a:gd name="adj1" fmla="val 51734"/>
              <a:gd name="adj2" fmla="val -8781"/>
              <a:gd name="adj3" fmla="val 16813"/>
              <a:gd name="adj4" fmla="val -61988"/>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olidFill>
                  <a:srgbClr val="92D050"/>
                </a:solidFill>
              </a:rPr>
              <a:t>ViT</a:t>
            </a:r>
            <a:endParaRPr lang="en-US" altLang="zh-CN" sz="2400">
              <a:solidFill>
                <a:srgbClr val="92D050"/>
              </a:solidFill>
            </a:endParaRPr>
          </a:p>
        </p:txBody>
      </p:sp>
      <p:sp>
        <p:nvSpPr>
          <p:cNvPr id="10" name="线形标注 1(带强调线) 9"/>
          <p:cNvSpPr/>
          <p:nvPr/>
        </p:nvSpPr>
        <p:spPr>
          <a:xfrm>
            <a:off x="8514715" y="3230245"/>
            <a:ext cx="2574290" cy="1080135"/>
          </a:xfrm>
          <a:prstGeom prst="accentCallout1">
            <a:avLst>
              <a:gd name="adj1" fmla="val 51734"/>
              <a:gd name="adj2" fmla="val -8781"/>
              <a:gd name="adj3" fmla="val -63021"/>
              <a:gd name="adj4" fmla="val -63320"/>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rgbClr val="92D050"/>
                </a:solidFill>
              </a:rPr>
              <a:t>GPT  </a:t>
            </a:r>
            <a:endParaRPr lang="en-US" altLang="zh-CN" sz="2800">
              <a:solidFill>
                <a:srgbClr val="92D050"/>
              </a:solidFill>
            </a:endParaRPr>
          </a:p>
        </p:txBody>
      </p:sp>
      <p:pic>
        <p:nvPicPr>
          <p:cNvPr id="14" name="图片 13" descr="gpy"/>
          <p:cNvPicPr>
            <a:picLocks noChangeAspect="1"/>
          </p:cNvPicPr>
          <p:nvPr/>
        </p:nvPicPr>
        <p:blipFill>
          <a:blip r:embed="rId4"/>
          <a:stretch>
            <a:fillRect/>
          </a:stretch>
        </p:blipFill>
        <p:spPr>
          <a:xfrm>
            <a:off x="8974455" y="3949065"/>
            <a:ext cx="713105" cy="713105"/>
          </a:xfrm>
          <a:prstGeom prst="ellipse">
            <a:avLst/>
          </a:prstGeom>
        </p:spPr>
      </p:pic>
      <p:pic>
        <p:nvPicPr>
          <p:cNvPr id="18" name="图片 17" descr="gpt4"/>
          <p:cNvPicPr>
            <a:picLocks noChangeAspect="1"/>
          </p:cNvPicPr>
          <p:nvPr/>
        </p:nvPicPr>
        <p:blipFill>
          <a:blip r:embed="rId5"/>
          <a:stretch>
            <a:fillRect/>
          </a:stretch>
        </p:blipFill>
        <p:spPr>
          <a:xfrm>
            <a:off x="10048875" y="3976370"/>
            <a:ext cx="685800" cy="685800"/>
          </a:xfrm>
          <a:prstGeom prst="rect">
            <a:avLst/>
          </a:prstGeom>
        </p:spPr>
      </p:pic>
      <p:pic>
        <p:nvPicPr>
          <p:cNvPr id="19" name="图片 18" descr="bert"/>
          <p:cNvPicPr>
            <a:picLocks noChangeAspect="1"/>
          </p:cNvPicPr>
          <p:nvPr/>
        </p:nvPicPr>
        <p:blipFill>
          <a:blip r:embed="rId6"/>
          <a:srcRect l="25773" t="13667" r="16275" b="29792"/>
          <a:stretch>
            <a:fillRect/>
          </a:stretch>
        </p:blipFill>
        <p:spPr>
          <a:xfrm>
            <a:off x="9195435" y="2274570"/>
            <a:ext cx="1689100" cy="861695"/>
          </a:xfrm>
          <a:prstGeom prst="roundRect">
            <a:avLst/>
          </a:prstGeom>
        </p:spPr>
      </p:pic>
      <p:sp>
        <p:nvSpPr>
          <p:cNvPr id="9" name="线形标注 1(带强调线) 8"/>
          <p:cNvSpPr/>
          <p:nvPr>
            <p:custDataLst>
              <p:tags r:id="rId7"/>
            </p:custDataLst>
          </p:nvPr>
        </p:nvSpPr>
        <p:spPr>
          <a:xfrm>
            <a:off x="3448050" y="5670550"/>
            <a:ext cx="2574290" cy="1080135"/>
          </a:xfrm>
          <a:prstGeom prst="accentCallout1">
            <a:avLst>
              <a:gd name="adj1" fmla="val 51734"/>
              <a:gd name="adj2" fmla="val -8781"/>
              <a:gd name="adj3" fmla="val -56613"/>
              <a:gd name="adj4" fmla="val -69141"/>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olidFill>
                  <a:srgbClr val="92D050"/>
                </a:solidFill>
              </a:rPr>
              <a:t> ASR</a:t>
            </a:r>
            <a:endParaRPr lang="en-US" altLang="zh-CN" sz="2400">
              <a:solidFill>
                <a:srgbClr val="92D050"/>
              </a:solidFill>
            </a:endParaRPr>
          </a:p>
          <a:p>
            <a:pPr algn="ctr"/>
            <a:r>
              <a:rPr lang="en-US" altLang="zh-CN" sz="2000">
                <a:solidFill>
                  <a:srgbClr val="92D050"/>
                </a:solidFill>
              </a:rPr>
              <a:t>Speech-transformer</a:t>
            </a:r>
            <a:endParaRPr lang="en-US" altLang="zh-CN" sz="2000">
              <a:solidFill>
                <a:srgbClr val="92D050"/>
              </a:solidFill>
            </a:endParaRPr>
          </a:p>
        </p:txBody>
      </p:sp>
      <p:sp>
        <p:nvSpPr>
          <p:cNvPr id="16" name="文本框 15"/>
          <p:cNvSpPr txBox="1"/>
          <p:nvPr/>
        </p:nvSpPr>
        <p:spPr>
          <a:xfrm>
            <a:off x="6202680" y="5979160"/>
            <a:ext cx="6096000" cy="460375"/>
          </a:xfrm>
          <a:prstGeom prst="rect">
            <a:avLst/>
          </a:prstGeom>
          <a:noFill/>
        </p:spPr>
        <p:txBody>
          <a:bodyPr wrap="square" rtlCol="0" anchor="t">
            <a:spAutoFit/>
          </a:bodyPr>
          <a:p>
            <a:r>
              <a:rPr lang="en-US" altLang="zh-CN" sz="2400">
                <a:sym typeface="+mn-ea"/>
              </a:rPr>
              <a:t>Whisper</a:t>
            </a:r>
            <a:endParaRPr lang="en-US" altLang="zh-CN" sz="2400">
              <a:sym typeface="+mn-ea"/>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P spid="7" grpId="0"/>
      <p:bldP spid="2" grpId="1"/>
      <p:bldP spid="3" grpId="1"/>
      <p:bldP spid="4" grpId="1"/>
      <p:bldP spid="5" grpId="1" animBg="1"/>
      <p:bldP spid="7" grpId="1"/>
      <p:bldP spid="8" grpId="0"/>
      <p:bldP spid="8" grpId="1"/>
      <p:bldP spid="11" grpId="0" bldLvl="0" animBg="1"/>
      <p:bldP spid="11" grpId="1" animBg="1"/>
      <p:bldP spid="10" grpId="0" bldLvl="0" animBg="1"/>
      <p:bldP spid="10" grpId="1" animBg="1"/>
      <p:bldP spid="12" grpId="0" bldLvl="0" animBg="1"/>
      <p:bldP spid="12" grpId="1" animBg="1"/>
      <p:bldP spid="9" grpId="0" bldLvl="0" animBg="1"/>
      <p:bldP spid="9" grpId="1" animBg="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
          <p:cNvPicPr>
            <a:picLocks noChangeAspect="1"/>
          </p:cNvPicPr>
          <p:nvPr/>
        </p:nvPicPr>
        <p:blipFill>
          <a:blip r:embed="rId1"/>
          <a:stretch>
            <a:fillRect/>
          </a:stretch>
        </p:blipFill>
        <p:spPr>
          <a:xfrm>
            <a:off x="1035050" y="3771900"/>
            <a:ext cx="9799320" cy="2941320"/>
          </a:xfrm>
          <a:prstGeom prst="rect">
            <a:avLst/>
          </a:prstGeom>
        </p:spPr>
      </p:pic>
      <p:pic>
        <p:nvPicPr>
          <p:cNvPr id="3" name="图片 2" descr="3"/>
          <p:cNvPicPr>
            <a:picLocks noChangeAspect="1"/>
          </p:cNvPicPr>
          <p:nvPr/>
        </p:nvPicPr>
        <p:blipFill>
          <a:blip r:embed="rId2"/>
          <a:stretch>
            <a:fillRect/>
          </a:stretch>
        </p:blipFill>
        <p:spPr>
          <a:xfrm>
            <a:off x="332740" y="0"/>
            <a:ext cx="6096000" cy="3771900"/>
          </a:xfrm>
          <a:prstGeom prst="rect">
            <a:avLst/>
          </a:prstGeom>
        </p:spPr>
      </p:pic>
      <p:cxnSp>
        <p:nvCxnSpPr>
          <p:cNvPr id="13" name="直接连接符 12"/>
          <p:cNvCxnSpPr/>
          <p:nvPr userDrawn="1">
            <p:custDataLst>
              <p:tags r:id="rId3"/>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4"/>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5"/>
            </p:custDataLst>
          </p:nvPr>
        </p:nvSpPr>
        <p:spPr>
          <a:xfrm>
            <a:off x="7334885" y="437515"/>
            <a:ext cx="3992245" cy="521970"/>
          </a:xfrm>
          <a:prstGeom prst="rect">
            <a:avLst/>
          </a:prstGeom>
          <a:noFill/>
        </p:spPr>
        <p:txBody>
          <a:bodyPr wrap="square" rtlCol="0">
            <a:spAutoFit/>
          </a:bodyPr>
          <a:p>
            <a:pPr algn="r"/>
            <a:r>
              <a:rPr lang="zh-CN" altLang="en-US" sz="2800"/>
              <a:t>应用</a:t>
            </a:r>
            <a:r>
              <a:rPr lang="en-US" altLang="zh-CN" sz="2800"/>
              <a:t>: </a:t>
            </a:r>
            <a:r>
              <a:rPr lang="en-US" altLang="zh-CN" sz="2800"/>
              <a:t>NLP&amp;</a:t>
            </a:r>
            <a:r>
              <a:rPr lang="zh-CN" altLang="en-US" sz="2800"/>
              <a:t>计算机</a:t>
            </a:r>
            <a:r>
              <a:rPr lang="zh-CN" altLang="en-US" sz="2800"/>
              <a:t>视觉</a:t>
            </a:r>
            <a:endParaRPr lang="zh-CN" altLang="en-US" sz="2800"/>
          </a:p>
        </p:txBody>
      </p:sp>
      <p:sp>
        <p:nvSpPr>
          <p:cNvPr id="7" name="文本框 6"/>
          <p:cNvSpPr txBox="1"/>
          <p:nvPr/>
        </p:nvSpPr>
        <p:spPr>
          <a:xfrm>
            <a:off x="1661160" y="663575"/>
            <a:ext cx="2636520" cy="368300"/>
          </a:xfrm>
          <a:prstGeom prst="rect">
            <a:avLst/>
          </a:prstGeom>
          <a:noFill/>
        </p:spPr>
        <p:txBody>
          <a:bodyPr wrap="square" rtlCol="0">
            <a:spAutoFit/>
          </a:bodyPr>
          <a:p>
            <a:r>
              <a:rPr lang="en-US" altLang="zh-CN" b="1"/>
              <a:t>BLEU</a:t>
            </a:r>
            <a:r>
              <a:rPr lang="en-US" altLang="zh-CN"/>
              <a:t>: </a:t>
            </a:r>
            <a:r>
              <a:rPr lang="zh-CN" altLang="en-US">
                <a:sym typeface="+mn-ea"/>
              </a:rPr>
              <a:t>双语替换评测</a:t>
            </a:r>
            <a:endParaRPr lang="en-US" altLang="zh-CN"/>
          </a:p>
        </p:txBody>
      </p:sp>
      <p:pic>
        <p:nvPicPr>
          <p:cNvPr id="8" name="图片 7" descr="4"/>
          <p:cNvPicPr>
            <a:picLocks noChangeAspect="1"/>
          </p:cNvPicPr>
          <p:nvPr/>
        </p:nvPicPr>
        <p:blipFill>
          <a:blip r:embed="rId6"/>
          <a:stretch>
            <a:fillRect/>
          </a:stretch>
        </p:blipFill>
        <p:spPr>
          <a:xfrm>
            <a:off x="4148455" y="1452880"/>
            <a:ext cx="7544435" cy="329374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0-ppt_h/2"/>
                                          </p:val>
                                        </p:tav>
                                      </p:tavLst>
                                    </p:anim>
                                    <p:set>
                                      <p:cBhvr>
                                        <p:cTn id="14" dur="1" fill="hold">
                                          <p:stCondLst>
                                            <p:cond delay="499"/>
                                          </p:stCondLst>
                                        </p:cTn>
                                        <p:tgtEl>
                                          <p:spTgt spid="8"/>
                                        </p:tgtEl>
                                        <p:attrNameLst>
                                          <p:attrName>style.visibility</p:attrName>
                                        </p:attrNameLst>
                                      </p:cBhvr>
                                      <p:to>
                                        <p:strVal val="hidden"/>
                                      </p:to>
                                    </p:set>
                                  </p:childTnLst>
                                </p:cTn>
                              </p:par>
                              <p:par>
                                <p:cTn id="15" presetID="2" presetClass="exit" presetSubtype="1" fill="hold" grpId="0" nodeType="with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0-ppt_h/2"/>
                                          </p:val>
                                        </p:tav>
                                      </p:tavLst>
                                    </p:anim>
                                    <p:set>
                                      <p:cBhvr>
                                        <p:cTn id="18" dur="1" fill="hold">
                                          <p:stCondLst>
                                            <p:cond delay="499"/>
                                          </p:stCondLst>
                                        </p:cTn>
                                        <p:tgtEl>
                                          <p:spTgt spid="7"/>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3"/>
                                        </p:tgtEl>
                                        <p:attrNameLst>
                                          <p:attrName>ppt_x</p:attrName>
                                        </p:attrNameLst>
                                      </p:cBhvr>
                                      <p:tavLst>
                                        <p:tav tm="0">
                                          <p:val>
                                            <p:strVal val="ppt_x"/>
                                          </p:val>
                                        </p:tav>
                                        <p:tav tm="100000">
                                          <p:val>
                                            <p:strVal val="ppt_x"/>
                                          </p:val>
                                        </p:tav>
                                      </p:tavLst>
                                    </p:anim>
                                    <p:anim calcmode="lin" valueType="num">
                                      <p:cBhvr additive="base">
                                        <p:cTn id="21" dur="500"/>
                                        <p:tgtEl>
                                          <p:spTgt spid="3"/>
                                        </p:tgtEl>
                                        <p:attrNameLst>
                                          <p:attrName>ppt_y</p:attrName>
                                        </p:attrNameLst>
                                      </p:cBhvr>
                                      <p:tavLst>
                                        <p:tav tm="0">
                                          <p:val>
                                            <p:strVal val="ppt_y"/>
                                          </p:val>
                                        </p:tav>
                                        <p:tav tm="100000">
                                          <p:val>
                                            <p:strVal val="0-ppt_h/2"/>
                                          </p:val>
                                        </p:tav>
                                      </p:tavLst>
                                    </p:anim>
                                    <p:set>
                                      <p:cBhvr>
                                        <p:cTn id="22" dur="1" fill="hold">
                                          <p:stCondLst>
                                            <p:cond delay="499"/>
                                          </p:stCondLst>
                                        </p:cTn>
                                        <p:tgtEl>
                                          <p:spTgt spid="3"/>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t>代码实现案例</a:t>
            </a:r>
            <a:r>
              <a:rPr lang="en-US" altLang="zh-CN" sz="2800"/>
              <a:t>1</a:t>
            </a:r>
            <a:endParaRPr lang="en-US" altLang="zh-CN" sz="2800"/>
          </a:p>
        </p:txBody>
      </p:sp>
      <p:sp>
        <p:nvSpPr>
          <p:cNvPr id="2" name="文本框 1"/>
          <p:cNvSpPr txBox="1"/>
          <p:nvPr/>
        </p:nvSpPr>
        <p:spPr>
          <a:xfrm>
            <a:off x="196215" y="2708275"/>
            <a:ext cx="7658735" cy="3936365"/>
          </a:xfrm>
          <a:prstGeom prst="rect">
            <a:avLst/>
          </a:prstGeom>
          <a:noFill/>
        </p:spPr>
        <p:txBody>
          <a:bodyPr wrap="square" rtlCol="0" anchor="t">
            <a:noAutofit/>
          </a:bodyPr>
          <a:p>
            <a:r>
              <a:rPr lang="zh-CN" altLang="en-US">
                <a:solidFill>
                  <a:schemeClr val="accent6">
                    <a:lumMod val="50000"/>
                  </a:schemeClr>
                </a:solidFill>
              </a:rPr>
              <a:t>predict.data</a:t>
            </a:r>
            <a:r>
              <a:rPr lang="zh-CN" altLang="en-US"/>
              <a:t> tensor([</a:t>
            </a:r>
            <a:endParaRPr lang="zh-CN" altLang="en-US"/>
          </a:p>
          <a:p>
            <a:r>
              <a:rPr lang="zh-CN" altLang="en-US"/>
              <a:t> </a:t>
            </a:r>
            <a:r>
              <a:rPr lang="en-US" altLang="zh-CN"/>
              <a:t>       </a:t>
            </a:r>
            <a:r>
              <a:rPr lang="zh-CN" altLang="en-US"/>
              <a:t>[  0.2522,   0.6466,  -8.8813,  </a:t>
            </a:r>
            <a:r>
              <a:rPr lang="zh-CN" altLang="en-US">
                <a:solidFill>
                  <a:srgbClr val="FF0000"/>
                </a:solidFill>
              </a:rPr>
              <a:t>13.7630</a:t>
            </a:r>
            <a:r>
              <a:rPr lang="zh-CN" altLang="en-US"/>
              <a:t>,   2.3610,   1.5227,  -0.1429,</a:t>
            </a:r>
            <a:endParaRPr lang="zh-CN" altLang="en-US"/>
          </a:p>
          <a:p>
            <a:r>
              <a:rPr lang="zh-CN" altLang="en-US"/>
              <a:t>          -7.5423,  -0.7620,  -2.0466],</a:t>
            </a:r>
            <a:endParaRPr lang="zh-CN" altLang="en-US"/>
          </a:p>
          <a:p>
            <a:r>
              <a:rPr lang="zh-CN" altLang="en-US"/>
              <a:t>        [  0.6478,  -0.2641, -10.4346,   0.2654,  </a:t>
            </a:r>
            <a:r>
              <a:rPr lang="zh-CN" altLang="en-US">
                <a:solidFill>
                  <a:srgbClr val="FF0000"/>
                </a:solidFill>
              </a:rPr>
              <a:t>13.4668</a:t>
            </a:r>
            <a:r>
              <a:rPr lang="zh-CN" altLang="en-US"/>
              <a:t>,   3.4736,  -2.0802,</a:t>
            </a:r>
            <a:endParaRPr lang="zh-CN" altLang="en-US"/>
          </a:p>
          <a:p>
            <a:r>
              <a:rPr lang="zh-CN" altLang="en-US"/>
              <a:t>          -1.0143,  -3.1195,  -4.0138],</a:t>
            </a:r>
            <a:endParaRPr lang="zh-CN" altLang="en-US"/>
          </a:p>
          <a:p>
            <a:r>
              <a:rPr lang="zh-CN" altLang="en-US"/>
              <a:t>        [  0.3459,   0.3815,  -3.7756,   1.0753,   2.2346,  </a:t>
            </a:r>
            <a:r>
              <a:rPr lang="zh-CN" altLang="en-US">
                <a:solidFill>
                  <a:srgbClr val="FF0000"/>
                </a:solidFill>
              </a:rPr>
              <a:t>15.2305</a:t>
            </a:r>
            <a:r>
              <a:rPr lang="zh-CN" altLang="en-US"/>
              <a:t>,  -1.5016,</a:t>
            </a:r>
            <a:endParaRPr lang="zh-CN" altLang="en-US"/>
          </a:p>
          <a:p>
            <a:r>
              <a:rPr lang="zh-CN" altLang="en-US"/>
              <a:t>          -8.6182,  -3.1025,  -3.8402],</a:t>
            </a:r>
            <a:endParaRPr lang="zh-CN" altLang="en-US"/>
          </a:p>
          <a:p>
            <a:r>
              <a:rPr lang="zh-CN" altLang="en-US"/>
              <a:t>        [  0.4227,   1.6505,  -4.2780,  -0.1135,   0.6850,   2.8360,   </a:t>
            </a:r>
            <a:r>
              <a:rPr lang="zh-CN" altLang="en-US">
                <a:solidFill>
                  <a:srgbClr val="FF0000"/>
                </a:solidFill>
              </a:rPr>
              <a:t>8.0875</a:t>
            </a:r>
            <a:r>
              <a:rPr lang="zh-CN" altLang="en-US"/>
              <a:t>,</a:t>
            </a:r>
            <a:endParaRPr lang="zh-CN" altLang="en-US"/>
          </a:p>
          <a:p>
            <a:r>
              <a:rPr lang="zh-CN" altLang="en-US"/>
              <a:t>         -10.6510,  -3.7401,   3.1496],</a:t>
            </a:r>
            <a:endParaRPr lang="zh-CN" altLang="en-US"/>
          </a:p>
          <a:p>
            <a:r>
              <a:rPr lang="zh-CN" altLang="en-US"/>
              <a:t>        [  0.1386,   0.7501,   </a:t>
            </a:r>
            <a:r>
              <a:rPr lang="zh-CN" altLang="en-US">
                <a:solidFill>
                  <a:srgbClr val="FF0000"/>
                </a:solidFill>
              </a:rPr>
              <a:t>9.2281</a:t>
            </a:r>
            <a:r>
              <a:rPr lang="zh-CN" altLang="en-US"/>
              <a:t>,   0.9576,   0.1352,   2.8628,  -0.1699,</a:t>
            </a:r>
            <a:endParaRPr lang="zh-CN" altLang="en-US"/>
          </a:p>
          <a:p>
            <a:r>
              <a:rPr lang="zh-CN" altLang="en-US"/>
              <a:t>          -8.8375,  -2.6610,  -4.4962]], device='cuda:0')</a:t>
            </a:r>
            <a:endParaRPr lang="zh-CN" altLang="en-US"/>
          </a:p>
        </p:txBody>
      </p:sp>
      <p:sp>
        <p:nvSpPr>
          <p:cNvPr id="3" name="文本框 2"/>
          <p:cNvSpPr txBox="1"/>
          <p:nvPr/>
        </p:nvSpPr>
        <p:spPr>
          <a:xfrm>
            <a:off x="8141970" y="3014345"/>
            <a:ext cx="4142105" cy="2030095"/>
          </a:xfrm>
          <a:prstGeom prst="rect">
            <a:avLst/>
          </a:prstGeom>
          <a:noFill/>
        </p:spPr>
        <p:txBody>
          <a:bodyPr wrap="square" rtlCol="0" anchor="t">
            <a:spAutoFit/>
          </a:bodyPr>
          <a:p>
            <a:r>
              <a:rPr lang="zh-CN" altLang="en-US">
                <a:solidFill>
                  <a:schemeClr val="accent6">
                    <a:lumMod val="50000"/>
                  </a:schemeClr>
                </a:solidFill>
              </a:rPr>
              <a:t>predict</a:t>
            </a:r>
            <a:r>
              <a:rPr lang="zh-CN" altLang="en-US"/>
              <a:t> tensor([[</a:t>
            </a:r>
            <a:r>
              <a:rPr lang="zh-CN" altLang="en-US">
                <a:solidFill>
                  <a:srgbClr val="FF0000"/>
                </a:solidFill>
              </a:rPr>
              <a:t>3</a:t>
            </a:r>
            <a:r>
              <a:rPr lang="zh-CN" altLang="en-US"/>
              <a:t>],</a:t>
            </a:r>
            <a:endParaRPr lang="zh-CN" altLang="en-US"/>
          </a:p>
          <a:p>
            <a:r>
              <a:rPr lang="zh-CN" altLang="en-US"/>
              <a:t>        [</a:t>
            </a:r>
            <a:r>
              <a:rPr lang="zh-CN" altLang="en-US">
                <a:solidFill>
                  <a:srgbClr val="FF0000"/>
                </a:solidFill>
              </a:rPr>
              <a:t>4</a:t>
            </a:r>
            <a:r>
              <a:rPr lang="zh-CN" altLang="en-US"/>
              <a:t>],</a:t>
            </a:r>
            <a:endParaRPr lang="zh-CN" altLang="en-US"/>
          </a:p>
          <a:p>
            <a:r>
              <a:rPr lang="zh-CN" altLang="en-US"/>
              <a:t>        [</a:t>
            </a:r>
            <a:r>
              <a:rPr lang="zh-CN" altLang="en-US">
                <a:solidFill>
                  <a:srgbClr val="FF0000"/>
                </a:solidFill>
              </a:rPr>
              <a:t>5</a:t>
            </a:r>
            <a:r>
              <a:rPr lang="zh-CN" altLang="en-US"/>
              <a:t>],</a:t>
            </a:r>
            <a:endParaRPr lang="zh-CN" altLang="en-US"/>
          </a:p>
          <a:p>
            <a:r>
              <a:rPr lang="zh-CN" altLang="en-US"/>
              <a:t>        [</a:t>
            </a:r>
            <a:r>
              <a:rPr lang="zh-CN" altLang="en-US">
                <a:solidFill>
                  <a:srgbClr val="FF0000"/>
                </a:solidFill>
              </a:rPr>
              <a:t>6</a:t>
            </a:r>
            <a:r>
              <a:rPr lang="zh-CN" altLang="en-US"/>
              <a:t>],</a:t>
            </a:r>
            <a:endParaRPr lang="zh-CN" altLang="en-US"/>
          </a:p>
          <a:p>
            <a:r>
              <a:rPr lang="zh-CN" altLang="en-US"/>
              <a:t>        [</a:t>
            </a:r>
            <a:r>
              <a:rPr lang="zh-CN" altLang="en-US">
                <a:solidFill>
                  <a:srgbClr val="FF0000"/>
                </a:solidFill>
              </a:rPr>
              <a:t>2</a:t>
            </a:r>
            <a:r>
              <a:rPr lang="zh-CN" altLang="en-US"/>
              <a:t>]], device='cuda:0')</a:t>
            </a:r>
            <a:endParaRPr lang="zh-CN" altLang="en-US"/>
          </a:p>
          <a:p>
            <a:endParaRPr lang="zh-CN" altLang="en-US"/>
          </a:p>
          <a:p>
            <a:endParaRPr lang="zh-CN" altLang="en-US"/>
          </a:p>
        </p:txBody>
      </p:sp>
      <p:pic>
        <p:nvPicPr>
          <p:cNvPr id="4" name="图片 3" descr="C:\Users\xuyy\xyy\transformer\ppt\词组.png词组"/>
          <p:cNvPicPr>
            <a:picLocks noChangeAspect="1"/>
          </p:cNvPicPr>
          <p:nvPr>
            <p:custDataLst>
              <p:tags r:id="rId4"/>
            </p:custDataLst>
          </p:nvPr>
        </p:nvPicPr>
        <p:blipFill>
          <a:blip r:embed="rId5"/>
          <a:srcRect/>
          <a:stretch>
            <a:fillRect/>
          </a:stretch>
        </p:blipFill>
        <p:spPr>
          <a:xfrm>
            <a:off x="293370" y="1143000"/>
            <a:ext cx="9401810" cy="1565275"/>
          </a:xfrm>
          <a:prstGeom prst="rect">
            <a:avLst/>
          </a:prstGeom>
        </p:spPr>
      </p:pic>
      <p:sp>
        <p:nvSpPr>
          <p:cNvPr id="5" name="文本框 4"/>
          <p:cNvSpPr txBox="1"/>
          <p:nvPr/>
        </p:nvSpPr>
        <p:spPr>
          <a:xfrm>
            <a:off x="6527165" y="5935345"/>
            <a:ext cx="5415280" cy="703580"/>
          </a:xfrm>
          <a:prstGeom prst="rect">
            <a:avLst/>
          </a:prstGeom>
          <a:noFill/>
        </p:spPr>
        <p:txBody>
          <a:bodyPr wrap="square" rtlCol="0">
            <a:noAutofit/>
          </a:bodyPr>
          <a:p>
            <a:r>
              <a:rPr lang="en-US" altLang="zh-CN">
                <a:sym typeface="+mn-ea"/>
              </a:rPr>
              <a:t>[1,    3,    4,    5,   6] -&gt;   [3,  4,    5,     6,           2]</a:t>
            </a:r>
            <a:endParaRPr lang="en-US" altLang="zh-CN"/>
          </a:p>
          <a:p>
            <a:r>
              <a:rPr lang="zh-CN" altLang="en-US">
                <a:sym typeface="+mn-ea"/>
              </a:rPr>
              <a:t>['我', '是', '学', '生', 'P'] -&gt; ['I', 'am', 'a', 'student', 'E']</a:t>
            </a:r>
            <a:endParaRPr lang="zh-CN" altLang="en-US"/>
          </a:p>
          <a:p>
            <a:endParaRPr lang="zh-CN" altLang="en-US"/>
          </a:p>
        </p:txBody>
      </p:sp>
      <p:sp>
        <p:nvSpPr>
          <p:cNvPr id="8" name="文本框 7"/>
          <p:cNvSpPr txBox="1"/>
          <p:nvPr/>
        </p:nvSpPr>
        <p:spPr>
          <a:xfrm>
            <a:off x="5848350" y="5935345"/>
            <a:ext cx="1138555" cy="645160"/>
          </a:xfrm>
          <a:prstGeom prst="rect">
            <a:avLst/>
          </a:prstGeom>
          <a:noFill/>
        </p:spPr>
        <p:txBody>
          <a:bodyPr wrap="square" rtlCol="0">
            <a:spAutoFit/>
          </a:bodyPr>
          <a:p>
            <a:r>
              <a:rPr lang="en-US" altLang="zh-CN">
                <a:solidFill>
                  <a:schemeClr val="accent6">
                    <a:lumMod val="50000"/>
                  </a:schemeClr>
                </a:solidFill>
              </a:rPr>
              <a:t>index</a:t>
            </a:r>
            <a:endParaRPr lang="en-US" altLang="zh-CN">
              <a:solidFill>
                <a:schemeClr val="accent6">
                  <a:lumMod val="50000"/>
                </a:schemeClr>
              </a:solidFill>
            </a:endParaRPr>
          </a:p>
          <a:p>
            <a:r>
              <a:rPr lang="en-US" altLang="zh-CN">
                <a:solidFill>
                  <a:schemeClr val="accent6">
                    <a:lumMod val="50000"/>
                  </a:schemeClr>
                </a:solidFill>
              </a:rPr>
              <a:t>value</a:t>
            </a:r>
            <a:endParaRPr lang="en-US" altLang="zh-CN">
              <a:solidFill>
                <a:schemeClr val="accent6">
                  <a:lumMod val="50000"/>
                </a:schemeClr>
              </a:solidFill>
            </a:endParaRPr>
          </a:p>
        </p:txBody>
      </p:sp>
      <p:sp>
        <p:nvSpPr>
          <p:cNvPr id="9" name="文本框 8"/>
          <p:cNvSpPr txBox="1"/>
          <p:nvPr/>
        </p:nvSpPr>
        <p:spPr>
          <a:xfrm>
            <a:off x="9629140" y="5044440"/>
            <a:ext cx="1425575" cy="368300"/>
          </a:xfrm>
          <a:prstGeom prst="rect">
            <a:avLst/>
          </a:prstGeom>
          <a:noFill/>
        </p:spPr>
        <p:txBody>
          <a:bodyPr wrap="square" rtlCol="0">
            <a:spAutoFit/>
          </a:bodyPr>
          <a:p>
            <a:r>
              <a:rPr lang="zh-CN" altLang="en-US" u="sng">
                <a:solidFill>
                  <a:srgbClr val="00B0F0"/>
                </a:solidFill>
              </a:rPr>
              <a:t>运行结果</a:t>
            </a:r>
            <a:r>
              <a:rPr lang="en-US" altLang="zh-CN">
                <a:solidFill>
                  <a:srgbClr val="00B0F0"/>
                </a:solidFill>
              </a:rPr>
              <a:t> </a:t>
            </a:r>
            <a:r>
              <a:rPr lang="en-US" altLang="zh-CN">
                <a:solidFill>
                  <a:srgbClr val="00B0F0"/>
                </a:solidFill>
              </a:rPr>
              <a:t>↓</a:t>
            </a:r>
            <a:endParaRPr lang="en-US" altLang="zh-CN">
              <a:solidFill>
                <a:srgbClr val="00B0F0"/>
              </a:solidFill>
            </a:endParaRPr>
          </a:p>
        </p:txBody>
      </p:sp>
      <p:sp>
        <p:nvSpPr>
          <p:cNvPr id="10" name="文本框 9"/>
          <p:cNvSpPr txBox="1"/>
          <p:nvPr/>
        </p:nvSpPr>
        <p:spPr>
          <a:xfrm>
            <a:off x="7211695" y="5567045"/>
            <a:ext cx="1288415" cy="368300"/>
          </a:xfrm>
          <a:prstGeom prst="rect">
            <a:avLst/>
          </a:prstGeom>
          <a:noFill/>
        </p:spPr>
        <p:txBody>
          <a:bodyPr wrap="square" rtlCol="0">
            <a:spAutoFit/>
          </a:bodyPr>
          <a:p>
            <a:r>
              <a:rPr lang="zh-CN" altLang="en-US">
                <a:solidFill>
                  <a:schemeClr val="accent6">
                    <a:lumMod val="50000"/>
                  </a:schemeClr>
                </a:solidFill>
              </a:rPr>
              <a:t>输入</a:t>
            </a:r>
            <a:endParaRPr lang="zh-CN" altLang="en-US">
              <a:solidFill>
                <a:schemeClr val="accent6">
                  <a:lumMod val="50000"/>
                </a:schemeClr>
              </a:solidFill>
            </a:endParaRPr>
          </a:p>
        </p:txBody>
      </p:sp>
      <p:sp>
        <p:nvSpPr>
          <p:cNvPr id="12" name="文本框 11"/>
          <p:cNvSpPr txBox="1"/>
          <p:nvPr/>
        </p:nvSpPr>
        <p:spPr>
          <a:xfrm>
            <a:off x="9695180" y="5567045"/>
            <a:ext cx="1035050" cy="368300"/>
          </a:xfrm>
          <a:prstGeom prst="rect">
            <a:avLst/>
          </a:prstGeom>
          <a:noFill/>
        </p:spPr>
        <p:txBody>
          <a:bodyPr wrap="square" rtlCol="0">
            <a:spAutoFit/>
          </a:bodyPr>
          <a:p>
            <a:r>
              <a:rPr lang="zh-CN" altLang="en-US">
                <a:solidFill>
                  <a:schemeClr val="accent6">
                    <a:lumMod val="50000"/>
                  </a:schemeClr>
                </a:solidFill>
                <a:sym typeface="+mn-ea"/>
              </a:rPr>
              <a:t>输出</a:t>
            </a:r>
            <a:endParaRPr lang="zh-CN" altLang="en-US">
              <a:solidFill>
                <a:schemeClr val="accent6">
                  <a:lumMod val="50000"/>
                </a:schemeClr>
              </a:solidFill>
              <a:sym typeface="+mn-ea"/>
            </a:endParaRPr>
          </a:p>
        </p:txBody>
      </p:sp>
      <p:sp>
        <p:nvSpPr>
          <p:cNvPr id="11" name="文本框 10"/>
          <p:cNvSpPr txBox="1"/>
          <p:nvPr>
            <p:custDataLst>
              <p:tags r:id="rId6"/>
            </p:custDataLst>
          </p:nvPr>
        </p:nvSpPr>
        <p:spPr>
          <a:xfrm>
            <a:off x="94615" y="5790565"/>
            <a:ext cx="5528945" cy="934720"/>
          </a:xfrm>
          <a:prstGeom prst="rect">
            <a:avLst/>
          </a:prstGeom>
          <a:solidFill>
            <a:schemeClr val="accent6">
              <a:lumMod val="50000"/>
            </a:schemeClr>
          </a:solidFill>
        </p:spPr>
        <p:txBody>
          <a:bodyPr wrap="square" rtlCol="0" anchor="t">
            <a:noAutofit/>
          </a:bodyPr>
          <a:p>
            <a:r>
              <a:rPr>
                <a:solidFill>
                  <a:schemeClr val="bg2"/>
                </a:solidFill>
                <a:cs typeface="+mn-lt"/>
              </a:rPr>
              <a:t>['我', '是', '女', '生', 'P'] -&gt; ['I', 'am', 'a', 'girl', 'E']</a:t>
            </a:r>
            <a:endParaRPr>
              <a:solidFill>
                <a:schemeClr val="bg2"/>
              </a:solidFill>
              <a:cs typeface="+mn-lt"/>
            </a:endParaRPr>
          </a:p>
          <a:p>
            <a:r>
              <a:rPr>
                <a:solidFill>
                  <a:schemeClr val="bg2"/>
                </a:solidFill>
                <a:cs typeface="+mn-lt"/>
              </a:rPr>
              <a:t>['我', '喜', '欢', '学', '习'] -&gt; ['I', 'like', 'learning', 'E', 'E']</a:t>
            </a:r>
            <a:endParaRPr>
              <a:solidFill>
                <a:schemeClr val="bg2"/>
              </a:solidFill>
              <a:cs typeface="+mn-lt"/>
            </a:endParaRPr>
          </a:p>
          <a:p>
            <a:r>
              <a:rPr>
                <a:solidFill>
                  <a:schemeClr val="bg2"/>
                </a:solidFill>
                <a:cs typeface="+mn-lt"/>
              </a:rPr>
              <a:t>['我', '是', '学', '生', 'P'] -&gt; ['I', 'am', 'a', 'student', 'E']</a:t>
            </a:r>
            <a:endParaRPr>
              <a:solidFill>
                <a:schemeClr val="bg2"/>
              </a:solidFill>
              <a:cs typeface="+mn-lt"/>
            </a:endParaRPr>
          </a:p>
        </p:txBody>
      </p:sp>
      <p:pic>
        <p:nvPicPr>
          <p:cNvPr id="7" name="图片 6"/>
          <p:cNvPicPr>
            <a:picLocks noChangeAspect="1"/>
          </p:cNvPicPr>
          <p:nvPr/>
        </p:nvPicPr>
        <p:blipFill>
          <a:blip r:embed="rId7"/>
          <a:stretch>
            <a:fillRect/>
          </a:stretch>
        </p:blipFill>
        <p:spPr>
          <a:xfrm>
            <a:off x="1507490" y="3007360"/>
            <a:ext cx="7992745" cy="2231390"/>
          </a:xfrm>
          <a:prstGeom prst="rect">
            <a:avLst/>
          </a:prstGeom>
        </p:spPr>
      </p:pic>
      <p:sp>
        <p:nvSpPr>
          <p:cNvPr id="14" name="文本框 13"/>
          <p:cNvSpPr txBox="1"/>
          <p:nvPr/>
        </p:nvSpPr>
        <p:spPr>
          <a:xfrm>
            <a:off x="5386070" y="4267835"/>
            <a:ext cx="6096000" cy="368300"/>
          </a:xfrm>
          <a:prstGeom prst="rect">
            <a:avLst/>
          </a:prstGeom>
          <a:noFill/>
        </p:spPr>
        <p:txBody>
          <a:bodyPr wrap="square" rtlCol="0" anchor="t">
            <a:spAutoFit/>
          </a:bodyPr>
          <a:p>
            <a:r>
              <a:rPr lang="zh-CN" altLang="en-US">
                <a:solidFill>
                  <a:schemeClr val="bg1"/>
                </a:solidFill>
                <a:sym typeface="+mn-ea"/>
              </a:rPr>
              <a:t>用训练好模型</a:t>
            </a:r>
            <a:r>
              <a:rPr lang="en-US" altLang="zh-CN">
                <a:solidFill>
                  <a:schemeClr val="bg1"/>
                </a:solidFill>
                <a:sym typeface="+mn-ea"/>
              </a:rPr>
              <a:t>(</a:t>
            </a:r>
            <a:r>
              <a:rPr lang="en-US" altLang="zh-CN">
                <a:solidFill>
                  <a:schemeClr val="bg1"/>
                </a:solidFill>
                <a:sym typeface="+mn-ea"/>
              </a:rPr>
              <a:t>model.pth)</a:t>
            </a:r>
            <a:r>
              <a:rPr lang="zh-CN" altLang="en-US">
                <a:solidFill>
                  <a:schemeClr val="bg1"/>
                </a:solidFill>
                <a:sym typeface="+mn-ea"/>
              </a:rPr>
              <a:t>进行评估</a:t>
            </a:r>
            <a:endParaRPr lang="zh-CN" altLang="en-US">
              <a:solidFill>
                <a:schemeClr val="bg1"/>
              </a:solidFill>
              <a:sym typeface="+mn-ea"/>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0-ppt_h/2"/>
                                          </p:val>
                                        </p:tav>
                                      </p:tavLst>
                                    </p:anim>
                                    <p:set>
                                      <p:cBhvr>
                                        <p:cTn id="8" dur="1" fill="hold">
                                          <p:stCondLst>
                                            <p:cond delay="499"/>
                                          </p:stCondLst>
                                        </p:cTn>
                                        <p:tgtEl>
                                          <p:spTgt spid="14"/>
                                        </p:tgtEl>
                                        <p:attrNameLst>
                                          <p:attrName>style.visibility</p:attrName>
                                        </p:attrNameLst>
                                      </p:cBhvr>
                                      <p:to>
                                        <p:strVal val="hidden"/>
                                      </p:to>
                                    </p:set>
                                  </p:childTnLst>
                                </p:cTn>
                              </p:par>
                              <p:par>
                                <p:cTn id="9" presetID="2" presetClass="exit" presetSubtype="1"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0-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5" grpId="0"/>
      <p:bldP spid="10" grpId="0"/>
      <p:bldP spid="12" grpId="0"/>
      <p:bldP spid="9" grpId="1"/>
      <p:bldP spid="8" grpId="1"/>
      <p:bldP spid="5" grpId="1"/>
      <p:bldP spid="10" grpId="1"/>
      <p:bldP spid="12" grpId="1"/>
      <p:bldP spid="11" grpId="0" bldLvl="0" animBg="1"/>
      <p:bldP spid="11" grpId="1" animBg="1"/>
      <p:bldP spid="3" grpId="0"/>
      <p:bldP spid="2" grpId="0"/>
      <p:bldP spid="3" grpId="1"/>
      <p:bldP spid="2" grpId="1"/>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t>代码实现案例</a:t>
            </a:r>
            <a:r>
              <a:rPr lang="en-US" altLang="zh-CN" sz="2800"/>
              <a:t>2</a:t>
            </a:r>
            <a:endParaRPr lang="en-US" altLang="zh-CN" sz="2800"/>
          </a:p>
        </p:txBody>
      </p:sp>
      <p:sp>
        <p:nvSpPr>
          <p:cNvPr id="2" name="文本框 1"/>
          <p:cNvSpPr txBox="1"/>
          <p:nvPr/>
        </p:nvSpPr>
        <p:spPr>
          <a:xfrm>
            <a:off x="793115" y="1461135"/>
            <a:ext cx="8590915" cy="368300"/>
          </a:xfrm>
          <a:prstGeom prst="rect">
            <a:avLst/>
          </a:prstGeom>
          <a:noFill/>
        </p:spPr>
        <p:txBody>
          <a:bodyPr wrap="square" rtlCol="0">
            <a:spAutoFit/>
          </a:bodyPr>
          <a:p>
            <a:r>
              <a:rPr lang="en-US" altLang="zh-CN"/>
              <a:t>Vision Transformer(</a:t>
            </a:r>
            <a:r>
              <a:rPr lang="en-US" altLang="zh-CN">
                <a:highlight>
                  <a:srgbClr val="FFFF00"/>
                </a:highlight>
              </a:rPr>
              <a:t>ViT</a:t>
            </a:r>
            <a:r>
              <a:rPr lang="zh-CN" altLang="en-US"/>
              <a:t>算法</a:t>
            </a:r>
            <a:r>
              <a:rPr lang="en-US" altLang="zh-CN"/>
              <a:t>&amp;</a:t>
            </a:r>
            <a:r>
              <a:rPr lang="zh-CN" altLang="en-US"/>
              <a:t>模型</a:t>
            </a:r>
            <a:r>
              <a:rPr lang="en-US" altLang="zh-CN"/>
              <a:t>): </a:t>
            </a:r>
            <a:r>
              <a:rPr lang="zh-CN" altLang="en-US"/>
              <a:t>将transformer应用在图像分类的模型</a:t>
            </a:r>
            <a:endParaRPr lang="zh-CN" altLang="en-US"/>
          </a:p>
        </p:txBody>
      </p:sp>
      <p:pic>
        <p:nvPicPr>
          <p:cNvPr id="4" name="图片 3" descr="vit-struc"/>
          <p:cNvPicPr>
            <a:picLocks noChangeAspect="1"/>
          </p:cNvPicPr>
          <p:nvPr/>
        </p:nvPicPr>
        <p:blipFill>
          <a:blip r:embed="rId4"/>
          <a:stretch>
            <a:fillRect/>
          </a:stretch>
        </p:blipFill>
        <p:spPr>
          <a:xfrm>
            <a:off x="793115" y="1829435"/>
            <a:ext cx="8201660" cy="4124960"/>
          </a:xfrm>
          <a:prstGeom prst="rect">
            <a:avLst/>
          </a:prstGeom>
        </p:spPr>
      </p:pic>
      <p:sp>
        <p:nvSpPr>
          <p:cNvPr id="5" name="文本框 4"/>
          <p:cNvSpPr txBox="1"/>
          <p:nvPr/>
        </p:nvSpPr>
        <p:spPr>
          <a:xfrm>
            <a:off x="9164955" y="2778125"/>
            <a:ext cx="2162175" cy="368300"/>
          </a:xfrm>
          <a:prstGeom prst="rect">
            <a:avLst/>
          </a:prstGeom>
          <a:noFill/>
        </p:spPr>
        <p:txBody>
          <a:bodyPr wrap="square" rtlCol="0">
            <a:spAutoFit/>
          </a:bodyPr>
          <a:p>
            <a:r>
              <a:rPr lang="en-US" altLang="zh-CN"/>
              <a:t>MLP: 多层感知机</a:t>
            </a:r>
            <a:endParaRPr lang="en-US" altLang="zh-CN"/>
          </a:p>
        </p:txBody>
      </p:sp>
      <p:sp>
        <p:nvSpPr>
          <p:cNvPr id="7" name="文本框 6"/>
          <p:cNvSpPr txBox="1"/>
          <p:nvPr/>
        </p:nvSpPr>
        <p:spPr>
          <a:xfrm>
            <a:off x="793115" y="5954395"/>
            <a:ext cx="10099675" cy="368300"/>
          </a:xfrm>
          <a:prstGeom prst="rect">
            <a:avLst/>
          </a:prstGeom>
          <a:noFill/>
        </p:spPr>
        <p:txBody>
          <a:bodyPr wrap="square" rtlCol="0" anchor="t">
            <a:spAutoFit/>
          </a:bodyPr>
          <a:p>
            <a:r>
              <a:rPr lang="zh-CN" altLang="en-US"/>
              <a:t>ViT算法中尝试将标准的Transformer结构直接应用于图像，并对整个图像分类流程进行最少的修改</a:t>
            </a:r>
            <a:endParaRPr lang="zh-CN" altLang="en-US"/>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405bbbdb89760247d63fc24d3c14d80"/>
          <p:cNvPicPr>
            <a:picLocks noChangeAspect="1"/>
          </p:cNvPicPr>
          <p:nvPr/>
        </p:nvPicPr>
        <p:blipFill>
          <a:blip r:embed="rId1"/>
          <a:stretch>
            <a:fillRect/>
          </a:stretch>
        </p:blipFill>
        <p:spPr>
          <a:xfrm>
            <a:off x="5729605" y="1870710"/>
            <a:ext cx="6462395" cy="2236470"/>
          </a:xfrm>
          <a:prstGeom prst="rect">
            <a:avLst/>
          </a:prstGeom>
        </p:spPr>
      </p:pic>
      <p:cxnSp>
        <p:nvCxnSpPr>
          <p:cNvPr id="13" name="直接连接符 12"/>
          <p:cNvCxnSpPr/>
          <p:nvPr userDrawn="1">
            <p:custDataLst>
              <p:tags r:id="rId2"/>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3"/>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4"/>
            </p:custDataLst>
          </p:nvPr>
        </p:nvSpPr>
        <p:spPr>
          <a:xfrm>
            <a:off x="7334885" y="437515"/>
            <a:ext cx="3992245" cy="521970"/>
          </a:xfrm>
          <a:prstGeom prst="rect">
            <a:avLst/>
          </a:prstGeom>
          <a:noFill/>
        </p:spPr>
        <p:txBody>
          <a:bodyPr wrap="square" rtlCol="0">
            <a:spAutoFit/>
          </a:bodyPr>
          <a:p>
            <a:pPr algn="r"/>
            <a:r>
              <a:rPr lang="zh-CN" altLang="en-US" sz="2800"/>
              <a:t>代码实现案例</a:t>
            </a:r>
            <a:r>
              <a:rPr lang="en-US" altLang="zh-CN" sz="2800"/>
              <a:t>2 (1) </a:t>
            </a:r>
            <a:endParaRPr lang="en-US" altLang="zh-CN" sz="2800"/>
          </a:p>
        </p:txBody>
      </p:sp>
      <p:sp>
        <p:nvSpPr>
          <p:cNvPr id="5" name="文本框 4"/>
          <p:cNvSpPr txBox="1"/>
          <p:nvPr/>
        </p:nvSpPr>
        <p:spPr>
          <a:xfrm>
            <a:off x="9074785" y="3502660"/>
            <a:ext cx="2484120" cy="645160"/>
          </a:xfrm>
          <a:prstGeom prst="rect">
            <a:avLst/>
          </a:prstGeom>
          <a:noFill/>
        </p:spPr>
        <p:txBody>
          <a:bodyPr wrap="square" rtlCol="0">
            <a:spAutoFit/>
          </a:bodyPr>
          <a:p>
            <a:r>
              <a:rPr lang="zh-CN" altLang="en-US">
                <a:solidFill>
                  <a:schemeClr val="bg1"/>
                </a:solidFill>
              </a:rPr>
              <a:t>用训练好</a:t>
            </a:r>
            <a:r>
              <a:rPr lang="en-US" altLang="zh-CN">
                <a:solidFill>
                  <a:schemeClr val="bg1"/>
                </a:solidFill>
              </a:rPr>
              <a:t>(pre-trained)</a:t>
            </a:r>
            <a:r>
              <a:rPr lang="zh-CN" altLang="en-US">
                <a:solidFill>
                  <a:schemeClr val="bg1"/>
                </a:solidFill>
              </a:rPr>
              <a:t>的</a:t>
            </a:r>
            <a:r>
              <a:rPr lang="en-US" altLang="zh-CN">
                <a:solidFill>
                  <a:schemeClr val="bg1"/>
                </a:solidFill>
              </a:rPr>
              <a:t>model</a:t>
            </a:r>
            <a:r>
              <a:rPr lang="zh-CN" altLang="en-US">
                <a:solidFill>
                  <a:schemeClr val="bg1"/>
                </a:solidFill>
              </a:rPr>
              <a:t>进行评估</a:t>
            </a:r>
            <a:endParaRPr lang="zh-CN" altLang="en-US">
              <a:solidFill>
                <a:schemeClr val="bg1"/>
              </a:solidFill>
            </a:endParaRPr>
          </a:p>
        </p:txBody>
      </p:sp>
      <p:sp>
        <p:nvSpPr>
          <p:cNvPr id="8" name="矩形 7"/>
          <p:cNvSpPr/>
          <p:nvPr/>
        </p:nvSpPr>
        <p:spPr>
          <a:xfrm>
            <a:off x="6521450" y="2145665"/>
            <a:ext cx="551815" cy="1841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8789035" y="5182235"/>
            <a:ext cx="3035935" cy="645160"/>
          </a:xfrm>
          <a:prstGeom prst="rect">
            <a:avLst/>
          </a:prstGeom>
          <a:noFill/>
        </p:spPr>
        <p:txBody>
          <a:bodyPr wrap="square" rtlCol="0">
            <a:spAutoFit/>
          </a:bodyPr>
          <a:p>
            <a:r>
              <a:rPr lang="zh-CN" altLang="en-US"/>
              <a:t>训练</a:t>
            </a:r>
            <a:r>
              <a:rPr lang="en-US" altLang="zh-CN"/>
              <a:t>/</a:t>
            </a:r>
            <a:r>
              <a:rPr lang="zh-CN" altLang="en-US"/>
              <a:t>验证集</a:t>
            </a:r>
            <a:r>
              <a:rPr lang="en-US" altLang="zh-CN"/>
              <a:t>: ILSVRC2012</a:t>
            </a:r>
            <a:endParaRPr lang="en-US" altLang="zh-CN"/>
          </a:p>
          <a:p>
            <a:r>
              <a:rPr lang="en-US" altLang="zh-CN" b="1"/>
              <a:t>imagenet2012</a:t>
            </a:r>
            <a:endParaRPr lang="en-US" altLang="zh-CN" b="1"/>
          </a:p>
        </p:txBody>
      </p:sp>
      <p:pic>
        <p:nvPicPr>
          <p:cNvPr id="7" name="图片 6" descr="cdebad1047fffc9179b519acef84efc"/>
          <p:cNvPicPr>
            <a:picLocks noChangeAspect="1"/>
          </p:cNvPicPr>
          <p:nvPr/>
        </p:nvPicPr>
        <p:blipFill>
          <a:blip r:embed="rId5"/>
          <a:srcRect r="12736" b="14061"/>
          <a:stretch>
            <a:fillRect/>
          </a:stretch>
        </p:blipFill>
        <p:spPr>
          <a:xfrm>
            <a:off x="92075" y="437515"/>
            <a:ext cx="5534025" cy="2382520"/>
          </a:xfrm>
          <a:prstGeom prst="rect">
            <a:avLst/>
          </a:prstGeom>
        </p:spPr>
      </p:pic>
      <p:sp>
        <p:nvSpPr>
          <p:cNvPr id="14" name="文本框 13"/>
          <p:cNvSpPr txBox="1"/>
          <p:nvPr/>
        </p:nvSpPr>
        <p:spPr>
          <a:xfrm>
            <a:off x="4158615" y="1716405"/>
            <a:ext cx="1321435" cy="645160"/>
          </a:xfrm>
          <a:prstGeom prst="rect">
            <a:avLst/>
          </a:prstGeom>
          <a:noFill/>
        </p:spPr>
        <p:txBody>
          <a:bodyPr wrap="square" rtlCol="0">
            <a:spAutoFit/>
          </a:bodyPr>
          <a:p>
            <a:r>
              <a:rPr lang="zh-CN" altLang="en-US">
                <a:solidFill>
                  <a:schemeClr val="bg1"/>
                </a:solidFill>
              </a:rPr>
              <a:t>验证集</a:t>
            </a:r>
            <a:r>
              <a:rPr lang="en-US" altLang="zh-CN">
                <a:solidFill>
                  <a:schemeClr val="bg1"/>
                </a:solidFill>
              </a:rPr>
              <a:t>label</a:t>
            </a:r>
            <a:endParaRPr lang="en-US" altLang="zh-CN">
              <a:solidFill>
                <a:schemeClr val="bg1"/>
              </a:solidFill>
            </a:endParaRPr>
          </a:p>
        </p:txBody>
      </p:sp>
      <p:cxnSp>
        <p:nvCxnSpPr>
          <p:cNvPr id="16" name="直接箭头连接符 15"/>
          <p:cNvCxnSpPr/>
          <p:nvPr/>
        </p:nvCxnSpPr>
        <p:spPr>
          <a:xfrm flipH="1" flipV="1">
            <a:off x="4613275" y="2739390"/>
            <a:ext cx="1769745" cy="356235"/>
          </a:xfrm>
          <a:prstGeom prst="straightConnector1">
            <a:avLst/>
          </a:prstGeom>
          <a:ln>
            <a:solidFill>
              <a:srgbClr val="FF0000"/>
            </a:solidFill>
            <a:tailEnd type="arrow" w="med" len="med"/>
          </a:ln>
        </p:spPr>
        <p:style>
          <a:lnRef idx="3">
            <a:schemeClr val="accent1"/>
          </a:lnRef>
          <a:fillRef idx="0">
            <a:schemeClr val="accent1"/>
          </a:fillRef>
          <a:effectRef idx="2">
            <a:schemeClr val="accent1"/>
          </a:effectRef>
          <a:fontRef idx="minor">
            <a:schemeClr val="tx1"/>
          </a:fontRef>
        </p:style>
      </p:cxnSp>
      <p:pic>
        <p:nvPicPr>
          <p:cNvPr id="17" name="图片 16"/>
          <p:cNvPicPr>
            <a:picLocks noChangeAspect="1"/>
          </p:cNvPicPr>
          <p:nvPr>
            <p:custDataLst>
              <p:tags r:id="rId6"/>
            </p:custDataLst>
          </p:nvPr>
        </p:nvPicPr>
        <p:blipFill>
          <a:blip r:embed="rId7"/>
          <a:srcRect l="15667" t="11396" r="13445" b="45071"/>
          <a:stretch>
            <a:fillRect/>
          </a:stretch>
        </p:blipFill>
        <p:spPr>
          <a:xfrm>
            <a:off x="92075" y="4266565"/>
            <a:ext cx="8696960" cy="223520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643dc83b4a3478171f22243f3d83989"/>
          <p:cNvPicPr>
            <a:picLocks noChangeAspect="1"/>
          </p:cNvPicPr>
          <p:nvPr/>
        </p:nvPicPr>
        <p:blipFill>
          <a:blip r:embed="rId1"/>
          <a:srcRect b="75100"/>
          <a:stretch>
            <a:fillRect/>
          </a:stretch>
        </p:blipFill>
        <p:spPr>
          <a:xfrm>
            <a:off x="0" y="91440"/>
            <a:ext cx="7383145" cy="1210945"/>
          </a:xfrm>
          <a:prstGeom prst="rect">
            <a:avLst/>
          </a:prstGeom>
        </p:spPr>
      </p:pic>
      <p:pic>
        <p:nvPicPr>
          <p:cNvPr id="3" name="图片 2" descr="5ea2070a8026172181456efc279a119"/>
          <p:cNvPicPr>
            <a:picLocks noChangeAspect="1"/>
          </p:cNvPicPr>
          <p:nvPr/>
        </p:nvPicPr>
        <p:blipFill>
          <a:blip r:embed="rId2"/>
          <a:stretch>
            <a:fillRect/>
          </a:stretch>
        </p:blipFill>
        <p:spPr>
          <a:xfrm>
            <a:off x="7601585" y="0"/>
            <a:ext cx="3443605" cy="2582545"/>
          </a:xfrm>
          <a:prstGeom prst="rect">
            <a:avLst/>
          </a:prstGeom>
        </p:spPr>
      </p:pic>
      <p:pic>
        <p:nvPicPr>
          <p:cNvPr id="4" name="图片 3" descr="643dc83b4a3478171f22243f3d83989"/>
          <p:cNvPicPr>
            <a:picLocks noChangeAspect="1"/>
          </p:cNvPicPr>
          <p:nvPr/>
        </p:nvPicPr>
        <p:blipFill>
          <a:blip r:embed="rId1"/>
          <a:srcRect t="23954" b="51524"/>
          <a:stretch>
            <a:fillRect/>
          </a:stretch>
        </p:blipFill>
        <p:spPr>
          <a:xfrm>
            <a:off x="0" y="1522095"/>
            <a:ext cx="7383145" cy="1193165"/>
          </a:xfrm>
          <a:prstGeom prst="rect">
            <a:avLst/>
          </a:prstGeom>
        </p:spPr>
      </p:pic>
      <p:pic>
        <p:nvPicPr>
          <p:cNvPr id="5" name="图片 4" descr="851c8c71518f1d4fb04a485607c52b6"/>
          <p:cNvPicPr>
            <a:picLocks noChangeAspect="1"/>
          </p:cNvPicPr>
          <p:nvPr/>
        </p:nvPicPr>
        <p:blipFill>
          <a:blip r:embed="rId3"/>
          <a:stretch>
            <a:fillRect/>
          </a:stretch>
        </p:blipFill>
        <p:spPr>
          <a:xfrm>
            <a:off x="0" y="2715260"/>
            <a:ext cx="3286125" cy="2464435"/>
          </a:xfrm>
          <a:prstGeom prst="rect">
            <a:avLst/>
          </a:prstGeom>
        </p:spPr>
      </p:pic>
      <p:pic>
        <p:nvPicPr>
          <p:cNvPr id="6" name="图片 5" descr="643dc83b4a3478171f22243f3d83989"/>
          <p:cNvPicPr>
            <a:picLocks noChangeAspect="1"/>
          </p:cNvPicPr>
          <p:nvPr/>
        </p:nvPicPr>
        <p:blipFill>
          <a:blip r:embed="rId1"/>
          <a:srcRect t="48398" b="27403"/>
          <a:stretch>
            <a:fillRect/>
          </a:stretch>
        </p:blipFill>
        <p:spPr>
          <a:xfrm>
            <a:off x="0" y="5678170"/>
            <a:ext cx="7400925" cy="1179830"/>
          </a:xfrm>
          <a:prstGeom prst="rect">
            <a:avLst/>
          </a:prstGeom>
        </p:spPr>
      </p:pic>
      <p:pic>
        <p:nvPicPr>
          <p:cNvPr id="7" name="图片 6" descr="db607baabb8b414837ebb361b5ee01c"/>
          <p:cNvPicPr>
            <a:picLocks noChangeAspect="1"/>
          </p:cNvPicPr>
          <p:nvPr/>
        </p:nvPicPr>
        <p:blipFill>
          <a:blip r:embed="rId4"/>
          <a:stretch>
            <a:fillRect/>
          </a:stretch>
        </p:blipFill>
        <p:spPr>
          <a:xfrm>
            <a:off x="6029960" y="4862195"/>
            <a:ext cx="2660650" cy="1995805"/>
          </a:xfrm>
          <a:prstGeom prst="rect">
            <a:avLst/>
          </a:prstGeom>
        </p:spPr>
      </p:pic>
      <p:pic>
        <p:nvPicPr>
          <p:cNvPr id="8" name="图片 7" descr="643dc83b4a3478171f22243f3d83989"/>
          <p:cNvPicPr>
            <a:picLocks noChangeAspect="1"/>
          </p:cNvPicPr>
          <p:nvPr/>
        </p:nvPicPr>
        <p:blipFill>
          <a:blip r:embed="rId1"/>
          <a:srcRect t="76202"/>
          <a:stretch>
            <a:fillRect/>
          </a:stretch>
        </p:blipFill>
        <p:spPr>
          <a:xfrm>
            <a:off x="4415155" y="2760345"/>
            <a:ext cx="7566660" cy="1186180"/>
          </a:xfrm>
          <a:prstGeom prst="rect">
            <a:avLst/>
          </a:prstGeom>
        </p:spPr>
      </p:pic>
      <p:pic>
        <p:nvPicPr>
          <p:cNvPr id="9" name="图片 8" descr="91a2b7b2c5c4c83cd6ee700c2b4bb98"/>
          <p:cNvPicPr>
            <a:picLocks noChangeAspect="1"/>
          </p:cNvPicPr>
          <p:nvPr/>
        </p:nvPicPr>
        <p:blipFill>
          <a:blip r:embed="rId5"/>
          <a:stretch>
            <a:fillRect/>
          </a:stretch>
        </p:blipFill>
        <p:spPr>
          <a:xfrm>
            <a:off x="9076690" y="3634740"/>
            <a:ext cx="2905125" cy="2178685"/>
          </a:xfrm>
          <a:prstGeom prst="rect">
            <a:avLst/>
          </a:prstGeom>
        </p:spPr>
      </p:pic>
      <p:sp>
        <p:nvSpPr>
          <p:cNvPr id="11" name="文本框 10"/>
          <p:cNvSpPr txBox="1"/>
          <p:nvPr/>
        </p:nvSpPr>
        <p:spPr>
          <a:xfrm>
            <a:off x="3195955" y="3991610"/>
            <a:ext cx="5494655" cy="1198880"/>
          </a:xfrm>
          <a:prstGeom prst="rect">
            <a:avLst/>
          </a:prstGeom>
          <a:solidFill>
            <a:schemeClr val="accent6">
              <a:lumMod val="50000"/>
            </a:schemeClr>
          </a:solidFill>
        </p:spPr>
        <p:txBody>
          <a:bodyPr wrap="square" rtlCol="0" anchor="t">
            <a:spAutoFit/>
          </a:bodyPr>
          <a:p>
            <a:r>
              <a:rPr lang="zh-CN" altLang="en-US">
                <a:solidFill>
                  <a:schemeClr val="bg2"/>
                </a:solidFill>
                <a:cs typeface="+mn-lt"/>
              </a:rPr>
              <a:t>Ground truth lable index: </a:t>
            </a:r>
            <a:r>
              <a:rPr lang="en-US" altLang="zh-CN">
                <a:solidFill>
                  <a:schemeClr val="bg2"/>
                </a:solidFill>
                <a:cs typeface="+mn-lt"/>
              </a:rPr>
              <a:t>65</a:t>
            </a:r>
            <a:r>
              <a:rPr lang="zh-CN" altLang="en-US">
                <a:solidFill>
                  <a:schemeClr val="bg2"/>
                </a:solidFill>
                <a:cs typeface="+mn-lt"/>
              </a:rPr>
              <a:t>, Pred label index:</a:t>
            </a:r>
            <a:r>
              <a:rPr lang="en-US" altLang="zh-CN">
                <a:solidFill>
                  <a:schemeClr val="bg2"/>
                </a:solidFill>
                <a:cs typeface="+mn-lt"/>
              </a:rPr>
              <a:t>65</a:t>
            </a:r>
            <a:endParaRPr lang="en-US" altLang="zh-CN">
              <a:solidFill>
                <a:schemeClr val="bg2"/>
              </a:solidFill>
              <a:cs typeface="+mn-lt"/>
            </a:endParaRPr>
          </a:p>
          <a:p>
            <a:r>
              <a:rPr lang="zh-CN" altLang="en-US">
                <a:solidFill>
                  <a:srgbClr val="FF0000"/>
                </a:solidFill>
                <a:highlight>
                  <a:srgbClr val="FFFF00"/>
                </a:highlight>
                <a:cs typeface="+mn-lt"/>
                <a:sym typeface="+mn-ea"/>
              </a:rPr>
              <a:t>Ground truth lable index: </a:t>
            </a:r>
            <a:r>
              <a:rPr lang="en-US" altLang="zh-CN">
                <a:solidFill>
                  <a:srgbClr val="FF0000"/>
                </a:solidFill>
                <a:highlight>
                  <a:srgbClr val="FFFF00"/>
                </a:highlight>
                <a:cs typeface="+mn-lt"/>
                <a:sym typeface="+mn-ea"/>
              </a:rPr>
              <a:t>970</a:t>
            </a:r>
            <a:r>
              <a:rPr lang="zh-CN" altLang="en-US">
                <a:solidFill>
                  <a:srgbClr val="FF0000"/>
                </a:solidFill>
                <a:highlight>
                  <a:srgbClr val="FFFF00"/>
                </a:highlight>
                <a:cs typeface="+mn-lt"/>
                <a:sym typeface="+mn-ea"/>
              </a:rPr>
              <a:t>, Pred label index:</a:t>
            </a:r>
            <a:r>
              <a:rPr lang="en-US" altLang="zh-CN">
                <a:solidFill>
                  <a:srgbClr val="FF0000"/>
                </a:solidFill>
                <a:highlight>
                  <a:srgbClr val="FFFF00"/>
                </a:highlight>
                <a:cs typeface="+mn-lt"/>
                <a:sym typeface="+mn-ea"/>
              </a:rPr>
              <a:t>795</a:t>
            </a:r>
            <a:endParaRPr lang="en-US" altLang="zh-CN">
              <a:solidFill>
                <a:srgbClr val="FF0000"/>
              </a:solidFill>
              <a:highlight>
                <a:srgbClr val="FFFF00"/>
              </a:highlight>
              <a:cs typeface="+mn-lt"/>
            </a:endParaRPr>
          </a:p>
          <a:p>
            <a:r>
              <a:rPr lang="zh-CN" altLang="en-US">
                <a:solidFill>
                  <a:schemeClr val="bg2"/>
                </a:solidFill>
                <a:cs typeface="+mn-lt"/>
                <a:sym typeface="+mn-ea"/>
              </a:rPr>
              <a:t>Ground truth lable index: </a:t>
            </a:r>
            <a:r>
              <a:rPr lang="en-US" altLang="zh-CN">
                <a:solidFill>
                  <a:schemeClr val="bg2"/>
                </a:solidFill>
                <a:cs typeface="+mn-lt"/>
                <a:sym typeface="+mn-ea"/>
              </a:rPr>
              <a:t>230</a:t>
            </a:r>
            <a:r>
              <a:rPr lang="zh-CN" altLang="en-US">
                <a:solidFill>
                  <a:schemeClr val="bg2"/>
                </a:solidFill>
                <a:cs typeface="+mn-lt"/>
                <a:sym typeface="+mn-ea"/>
              </a:rPr>
              <a:t>, Pred label index:</a:t>
            </a:r>
            <a:r>
              <a:rPr lang="en-US" altLang="zh-CN">
                <a:solidFill>
                  <a:schemeClr val="bg2"/>
                </a:solidFill>
                <a:cs typeface="+mn-lt"/>
                <a:sym typeface="+mn-ea"/>
              </a:rPr>
              <a:t>230</a:t>
            </a:r>
            <a:endParaRPr lang="en-US" altLang="zh-CN">
              <a:solidFill>
                <a:schemeClr val="bg2"/>
              </a:solidFill>
              <a:cs typeface="+mn-lt"/>
            </a:endParaRPr>
          </a:p>
          <a:p>
            <a:r>
              <a:rPr lang="zh-CN" altLang="en-US">
                <a:solidFill>
                  <a:schemeClr val="bg2"/>
                </a:solidFill>
                <a:cs typeface="+mn-lt"/>
                <a:sym typeface="+mn-ea"/>
              </a:rPr>
              <a:t>Ground truth lable index:</a:t>
            </a:r>
            <a:r>
              <a:rPr lang="en-US">
                <a:solidFill>
                  <a:schemeClr val="bg2"/>
                </a:solidFill>
                <a:cs typeface="+mn-lt"/>
                <a:sym typeface="+mn-ea"/>
              </a:rPr>
              <a:t>809</a:t>
            </a:r>
            <a:r>
              <a:rPr lang="zh-CN" altLang="en-US">
                <a:solidFill>
                  <a:schemeClr val="bg2"/>
                </a:solidFill>
                <a:cs typeface="+mn-lt"/>
                <a:sym typeface="+mn-ea"/>
              </a:rPr>
              <a:t>, Pred label index:</a:t>
            </a:r>
            <a:r>
              <a:rPr lang="en-US" altLang="zh-CN">
                <a:solidFill>
                  <a:schemeClr val="bg2"/>
                </a:solidFill>
                <a:cs typeface="+mn-lt"/>
                <a:sym typeface="+mn-ea"/>
              </a:rPr>
              <a:t>809</a:t>
            </a:r>
            <a:endParaRPr lang="en-US" altLang="zh-CN">
              <a:solidFill>
                <a:schemeClr val="bg2"/>
              </a:solidFill>
              <a:cs typeface="+mn-lt"/>
            </a:endParaRPr>
          </a:p>
        </p:txBody>
      </p:sp>
      <p:sp>
        <p:nvSpPr>
          <p:cNvPr id="12" name="文本框 11"/>
          <p:cNvSpPr txBox="1"/>
          <p:nvPr/>
        </p:nvSpPr>
        <p:spPr>
          <a:xfrm>
            <a:off x="3286125" y="5179695"/>
            <a:ext cx="6096000" cy="368300"/>
          </a:xfrm>
          <a:prstGeom prst="rect">
            <a:avLst/>
          </a:prstGeom>
          <a:noFill/>
        </p:spPr>
        <p:txBody>
          <a:bodyPr wrap="square" rtlCol="0" anchor="t">
            <a:spAutoFit/>
          </a:bodyPr>
          <a:p>
            <a:r>
              <a:rPr lang="en-US">
                <a:solidFill>
                  <a:srgbClr val="00B0F0"/>
                </a:solidFill>
                <a:sym typeface="+mn-ea"/>
              </a:rPr>
              <a:t>↑ </a:t>
            </a:r>
            <a:r>
              <a:rPr lang="en-US" u="sng">
                <a:solidFill>
                  <a:srgbClr val="00B0F0"/>
                </a:solidFill>
                <a:sym typeface="+mn-ea"/>
              </a:rPr>
              <a:t>运行结果</a:t>
            </a:r>
            <a:r>
              <a:rPr lang="en-US">
                <a:solidFill>
                  <a:srgbClr val="00B0F0"/>
                </a:solidFill>
                <a:sym typeface="+mn-ea"/>
              </a:rPr>
              <a:t> </a:t>
            </a:r>
            <a:endParaRPr lang="en-US">
              <a:solidFill>
                <a:srgbClr val="00B0F0"/>
              </a:solidFill>
              <a:sym typeface="+mn-ea"/>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41a9579768739861f16be1e766f515"/>
          <p:cNvPicPr>
            <a:picLocks noChangeAspect="1"/>
          </p:cNvPicPr>
          <p:nvPr/>
        </p:nvPicPr>
        <p:blipFill>
          <a:blip r:embed="rId1"/>
          <a:stretch>
            <a:fillRect/>
          </a:stretch>
        </p:blipFill>
        <p:spPr>
          <a:xfrm>
            <a:off x="210820" y="61595"/>
            <a:ext cx="5995670" cy="5373370"/>
          </a:xfrm>
          <a:prstGeom prst="rect">
            <a:avLst/>
          </a:prstGeom>
        </p:spPr>
      </p:pic>
      <p:pic>
        <p:nvPicPr>
          <p:cNvPr id="4" name="图片 3" descr="1_41"/>
          <p:cNvPicPr>
            <a:picLocks noChangeAspect="1"/>
          </p:cNvPicPr>
          <p:nvPr/>
        </p:nvPicPr>
        <p:blipFill>
          <a:blip r:embed="rId2"/>
          <a:stretch>
            <a:fillRect/>
          </a:stretch>
        </p:blipFill>
        <p:spPr>
          <a:xfrm>
            <a:off x="8243570" y="1419552"/>
            <a:ext cx="1238145" cy="1238145"/>
          </a:xfrm>
          <a:prstGeom prst="rect">
            <a:avLst/>
          </a:prstGeom>
        </p:spPr>
      </p:pic>
      <p:pic>
        <p:nvPicPr>
          <p:cNvPr id="5" name="图片 4" descr="2_855"/>
          <p:cNvPicPr>
            <a:picLocks noChangeAspect="1"/>
          </p:cNvPicPr>
          <p:nvPr/>
        </p:nvPicPr>
        <p:blipFill>
          <a:blip r:embed="rId3"/>
          <a:stretch>
            <a:fillRect/>
          </a:stretch>
        </p:blipFill>
        <p:spPr>
          <a:xfrm>
            <a:off x="8243570" y="3088984"/>
            <a:ext cx="1238145" cy="1238145"/>
          </a:xfrm>
          <a:prstGeom prst="rect">
            <a:avLst/>
          </a:prstGeom>
        </p:spPr>
      </p:pic>
      <p:pic>
        <p:nvPicPr>
          <p:cNvPr id="6" name="图片 5" descr="3_1382"/>
          <p:cNvPicPr>
            <a:picLocks noChangeAspect="1"/>
          </p:cNvPicPr>
          <p:nvPr/>
        </p:nvPicPr>
        <p:blipFill>
          <a:blip r:embed="rId4"/>
          <a:stretch>
            <a:fillRect/>
          </a:stretch>
        </p:blipFill>
        <p:spPr>
          <a:xfrm>
            <a:off x="8243570" y="4658677"/>
            <a:ext cx="1238145" cy="1238145"/>
          </a:xfrm>
          <a:prstGeom prst="rect">
            <a:avLst/>
          </a:prstGeom>
        </p:spPr>
      </p:pic>
      <p:sp>
        <p:nvSpPr>
          <p:cNvPr id="7" name="文本框 6"/>
          <p:cNvSpPr txBox="1"/>
          <p:nvPr/>
        </p:nvSpPr>
        <p:spPr>
          <a:xfrm>
            <a:off x="10199839" y="1817822"/>
            <a:ext cx="1009088" cy="368300"/>
          </a:xfrm>
          <a:prstGeom prst="rect">
            <a:avLst/>
          </a:prstGeom>
          <a:noFill/>
        </p:spPr>
        <p:txBody>
          <a:bodyPr wrap="square" rtlCol="0">
            <a:spAutoFit/>
          </a:bodyPr>
          <a:p>
            <a:r>
              <a:rPr lang="en-US" altLang="zh-CN"/>
              <a:t>label 0</a:t>
            </a:r>
            <a:endParaRPr lang="en-US" altLang="zh-CN"/>
          </a:p>
        </p:txBody>
      </p:sp>
      <p:sp>
        <p:nvSpPr>
          <p:cNvPr id="9" name="文本框 8"/>
          <p:cNvSpPr txBox="1"/>
          <p:nvPr>
            <p:custDataLst>
              <p:tags r:id="rId5"/>
            </p:custDataLst>
          </p:nvPr>
        </p:nvSpPr>
        <p:spPr>
          <a:xfrm>
            <a:off x="10199839" y="3508578"/>
            <a:ext cx="1009088" cy="368300"/>
          </a:xfrm>
          <a:prstGeom prst="rect">
            <a:avLst/>
          </a:prstGeom>
          <a:noFill/>
        </p:spPr>
        <p:txBody>
          <a:bodyPr wrap="square" rtlCol="0">
            <a:spAutoFit/>
          </a:bodyPr>
          <a:p>
            <a:r>
              <a:rPr lang="en-US" altLang="zh-CN"/>
              <a:t>label 1</a:t>
            </a:r>
            <a:endParaRPr lang="en-US" altLang="zh-CN"/>
          </a:p>
        </p:txBody>
      </p:sp>
      <p:sp>
        <p:nvSpPr>
          <p:cNvPr id="10" name="文本框 9"/>
          <p:cNvSpPr txBox="1"/>
          <p:nvPr>
            <p:custDataLst>
              <p:tags r:id="rId6"/>
            </p:custDataLst>
          </p:nvPr>
        </p:nvSpPr>
        <p:spPr>
          <a:xfrm>
            <a:off x="10199839" y="5199333"/>
            <a:ext cx="1009088" cy="368300"/>
          </a:xfrm>
          <a:prstGeom prst="rect">
            <a:avLst/>
          </a:prstGeom>
          <a:noFill/>
        </p:spPr>
        <p:txBody>
          <a:bodyPr wrap="square" rtlCol="0">
            <a:spAutoFit/>
          </a:bodyPr>
          <a:p>
            <a:r>
              <a:rPr lang="en-US" altLang="zh-CN"/>
              <a:t>label 2</a:t>
            </a:r>
            <a:endParaRPr lang="en-US" altLang="zh-CN"/>
          </a:p>
        </p:txBody>
      </p:sp>
      <p:sp>
        <p:nvSpPr>
          <p:cNvPr id="11" name="文本框 10"/>
          <p:cNvSpPr txBox="1"/>
          <p:nvPr/>
        </p:nvSpPr>
        <p:spPr>
          <a:xfrm>
            <a:off x="7909560" y="6194425"/>
            <a:ext cx="3891280" cy="368300"/>
          </a:xfrm>
          <a:prstGeom prst="rect">
            <a:avLst/>
          </a:prstGeom>
          <a:noFill/>
        </p:spPr>
        <p:txBody>
          <a:bodyPr wrap="square" rtlCol="0" anchor="t">
            <a:spAutoFit/>
          </a:bodyPr>
          <a:p>
            <a:r>
              <a:rPr lang="zh-CN" altLang="en-US" b="1"/>
              <a:t>['0':'汽车','1':'摩托车','2':'货车']</a:t>
            </a:r>
            <a:endParaRPr lang="zh-CN" altLang="en-US" b="1"/>
          </a:p>
        </p:txBody>
      </p:sp>
      <p:cxnSp>
        <p:nvCxnSpPr>
          <p:cNvPr id="13" name="直接连接符 12"/>
          <p:cNvCxnSpPr/>
          <p:nvPr userDrawn="1">
            <p:custDataLst>
              <p:tags r:id="rId7"/>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9"/>
            </p:custDataLst>
          </p:nvPr>
        </p:nvSpPr>
        <p:spPr>
          <a:xfrm>
            <a:off x="7334885" y="437515"/>
            <a:ext cx="3992245" cy="521970"/>
          </a:xfrm>
          <a:prstGeom prst="rect">
            <a:avLst/>
          </a:prstGeom>
          <a:noFill/>
        </p:spPr>
        <p:txBody>
          <a:bodyPr wrap="square" rtlCol="0">
            <a:spAutoFit/>
          </a:bodyPr>
          <a:p>
            <a:pPr algn="r"/>
            <a:r>
              <a:rPr lang="zh-CN" altLang="en-US" sz="2800"/>
              <a:t>代码实现案例</a:t>
            </a:r>
            <a:r>
              <a:rPr lang="en-US" altLang="zh-CN" sz="2800"/>
              <a:t>2 (2) </a:t>
            </a:r>
            <a:endParaRPr lang="en-US" altLang="zh-CN" sz="2800"/>
          </a:p>
        </p:txBody>
      </p:sp>
      <p:sp>
        <p:nvSpPr>
          <p:cNvPr id="12" name="文本框 11"/>
          <p:cNvSpPr txBox="1"/>
          <p:nvPr/>
        </p:nvSpPr>
        <p:spPr>
          <a:xfrm>
            <a:off x="8024495" y="5826125"/>
            <a:ext cx="6096000" cy="368300"/>
          </a:xfrm>
          <a:prstGeom prst="rect">
            <a:avLst/>
          </a:prstGeom>
          <a:noFill/>
        </p:spPr>
        <p:txBody>
          <a:bodyPr wrap="square" rtlCol="0" anchor="t">
            <a:spAutoFit/>
          </a:bodyPr>
          <a:p>
            <a:r>
              <a:rPr lang="zh-CN" altLang="en-US"/>
              <a:t>3类机动车数据集</a:t>
            </a:r>
            <a:endParaRPr lang="zh-CN" altLang="en-US"/>
          </a:p>
        </p:txBody>
      </p:sp>
      <p:pic>
        <p:nvPicPr>
          <p:cNvPr id="14" name="图片 13" descr="training-acc"/>
          <p:cNvPicPr>
            <a:picLocks noChangeAspect="1"/>
          </p:cNvPicPr>
          <p:nvPr/>
        </p:nvPicPr>
        <p:blipFill>
          <a:blip r:embed="rId10"/>
          <a:stretch>
            <a:fillRect/>
          </a:stretch>
        </p:blipFill>
        <p:spPr>
          <a:xfrm>
            <a:off x="4201160" y="1123315"/>
            <a:ext cx="3640455" cy="2730500"/>
          </a:xfrm>
          <a:prstGeom prst="rect">
            <a:avLst/>
          </a:prstGeom>
        </p:spPr>
      </p:pic>
      <p:pic>
        <p:nvPicPr>
          <p:cNvPr id="16" name="图片 15" descr="training-loss"/>
          <p:cNvPicPr>
            <a:picLocks noChangeAspect="1"/>
          </p:cNvPicPr>
          <p:nvPr/>
        </p:nvPicPr>
        <p:blipFill>
          <a:blip r:embed="rId11"/>
          <a:stretch>
            <a:fillRect/>
          </a:stretch>
        </p:blipFill>
        <p:spPr>
          <a:xfrm>
            <a:off x="4201160" y="3853815"/>
            <a:ext cx="3692525" cy="2769870"/>
          </a:xfrm>
          <a:prstGeom prst="rect">
            <a:avLst/>
          </a:prstGeom>
        </p:spPr>
      </p:pic>
      <p:pic>
        <p:nvPicPr>
          <p:cNvPr id="2" name="图片 1" descr="e347da57702e81560d77847301203d0"/>
          <p:cNvPicPr>
            <a:picLocks noChangeAspect="1"/>
          </p:cNvPicPr>
          <p:nvPr/>
        </p:nvPicPr>
        <p:blipFill>
          <a:blip r:embed="rId12"/>
          <a:srcRect r="54157" b="7090"/>
          <a:stretch>
            <a:fillRect/>
          </a:stretch>
        </p:blipFill>
        <p:spPr>
          <a:xfrm>
            <a:off x="210820" y="5434965"/>
            <a:ext cx="3990340" cy="1423035"/>
          </a:xfrm>
          <a:prstGeom prst="rect">
            <a:avLst/>
          </a:prstGeom>
        </p:spPr>
      </p:pic>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pPr algn="l"/>
            <a:r>
              <a:rPr lang="zh-CN" altLang="en-US" b="0"/>
              <a:t>谢谢观看</a:t>
            </a:r>
            <a:endParaRPr lang="zh-CN" altLang="en-US" b="0"/>
          </a:p>
        </p:txBody>
      </p:sp>
      <p:sp>
        <p:nvSpPr>
          <p:cNvPr id="3" name="文本占位符 2"/>
          <p:cNvSpPr>
            <a:spLocks noGrp="1"/>
          </p:cNvSpPr>
          <p:nvPr>
            <p:ph type="body" sz="quarter" idx="13"/>
            <p:custDataLst>
              <p:tags r:id="rId2"/>
            </p:custDataLst>
          </p:nvPr>
        </p:nvSpPr>
        <p:spPr/>
        <p:txBody>
          <a:bodyPr>
            <a:normAutofit/>
          </a:bodyPr>
          <a:lstStyle/>
          <a:p>
            <a:pPr algn="dist"/>
            <a:r>
              <a:rPr lang="en-US" altLang="zh-CN" spc="1200"/>
              <a:t>THANK YOU</a:t>
            </a:r>
            <a:endParaRPr lang="en-US" altLang="zh-CN" spc="120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45472" y="2427337"/>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01/</a:t>
            </a:r>
            <a:endParaRPr lang="zh-TW" altLang="en-US" sz="6600" dirty="0">
              <a:solidFill>
                <a:schemeClr val="accent1"/>
              </a:solidFill>
            </a:endParaRPr>
          </a:p>
        </p:txBody>
      </p:sp>
      <p:sp>
        <p:nvSpPr>
          <p:cNvPr id="7" name="文本框 6"/>
          <p:cNvSpPr txBox="1"/>
          <p:nvPr>
            <p:custDataLst>
              <p:tags r:id="rId2"/>
            </p:custDataLst>
          </p:nvPr>
        </p:nvSpPr>
        <p:spPr>
          <a:xfrm>
            <a:off x="945472" y="4564469"/>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03/</a:t>
            </a:r>
            <a:endParaRPr lang="zh-TW" altLang="en-US" sz="6600" dirty="0">
              <a:solidFill>
                <a:schemeClr val="accent1"/>
              </a:solidFill>
            </a:endParaRPr>
          </a:p>
        </p:txBody>
      </p:sp>
      <p:sp>
        <p:nvSpPr>
          <p:cNvPr id="9" name="文本框 8"/>
          <p:cNvSpPr txBox="1"/>
          <p:nvPr>
            <p:custDataLst>
              <p:tags r:id="rId3"/>
            </p:custDataLst>
          </p:nvPr>
        </p:nvSpPr>
        <p:spPr>
          <a:xfrm>
            <a:off x="6489244" y="2427337"/>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02/</a:t>
            </a:r>
            <a:endParaRPr lang="zh-TW" altLang="en-US" sz="6600" dirty="0">
              <a:solidFill>
                <a:schemeClr val="accent1"/>
              </a:solidFill>
            </a:endParaRPr>
          </a:p>
        </p:txBody>
      </p:sp>
      <p:sp>
        <p:nvSpPr>
          <p:cNvPr id="11" name="文本框 10"/>
          <p:cNvSpPr txBox="1"/>
          <p:nvPr>
            <p:custDataLst>
              <p:tags r:id="rId4"/>
            </p:custDataLst>
          </p:nvPr>
        </p:nvSpPr>
        <p:spPr>
          <a:xfrm>
            <a:off x="6489244" y="4564469"/>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04/</a:t>
            </a:r>
            <a:endParaRPr lang="zh-TW" altLang="en-US" sz="6600" dirty="0">
              <a:solidFill>
                <a:schemeClr val="accent1"/>
              </a:solidFill>
            </a:endParaRPr>
          </a:p>
        </p:txBody>
      </p:sp>
      <p:sp>
        <p:nvSpPr>
          <p:cNvPr id="2" name="文本框 1"/>
          <p:cNvSpPr txBox="1"/>
          <p:nvPr>
            <p:custDataLst>
              <p:tags r:id="rId5"/>
            </p:custDataLst>
          </p:nvPr>
        </p:nvSpPr>
        <p:spPr>
          <a:xfrm>
            <a:off x="8123139" y="4926052"/>
            <a:ext cx="3123390" cy="789582"/>
          </a:xfrm>
          <a:prstGeom prst="rect">
            <a:avLst/>
          </a:prstGeom>
        </p:spPr>
        <p:txBody>
          <a:bodyPr wrap="square" anchor="ctr" anchorCtr="0">
            <a:normAutofit/>
          </a:bodyPr>
          <a:lstStyle>
            <a:defPPr>
              <a:defRPr lang="zh-CN"/>
            </a:defPPr>
            <a:lvl1pPr>
              <a:defRPr sz="2000"/>
            </a:lvl1pPr>
          </a:lstStyle>
          <a:p>
            <a:r>
              <a:rPr lang="zh-CN" altLang="en-US"/>
              <a:t>代码实现</a:t>
            </a:r>
            <a:r>
              <a:rPr lang="zh-CN" altLang="en-US"/>
              <a:t>案例</a:t>
            </a:r>
            <a:endParaRPr lang="zh-CN" altLang="en-US"/>
          </a:p>
        </p:txBody>
      </p:sp>
      <p:sp>
        <p:nvSpPr>
          <p:cNvPr id="4" name="文本框 3"/>
          <p:cNvSpPr txBox="1"/>
          <p:nvPr>
            <p:custDataLst>
              <p:tags r:id="rId6"/>
            </p:custDataLst>
          </p:nvPr>
        </p:nvSpPr>
        <p:spPr>
          <a:xfrm>
            <a:off x="8123139" y="2788920"/>
            <a:ext cx="3123390" cy="789582"/>
          </a:xfrm>
          <a:prstGeom prst="rect">
            <a:avLst/>
          </a:prstGeom>
        </p:spPr>
        <p:txBody>
          <a:bodyPr wrap="square" anchor="ctr" anchorCtr="0">
            <a:normAutofit/>
          </a:bodyPr>
          <a:lstStyle>
            <a:defPPr>
              <a:defRPr lang="zh-CN"/>
            </a:defPPr>
            <a:lvl1pPr>
              <a:defRPr sz="2000"/>
            </a:lvl1pPr>
          </a:lstStyle>
          <a:p>
            <a:r>
              <a:rPr lang="zh-CN" altLang="en-US">
                <a:sym typeface="+mn-ea"/>
              </a:rPr>
              <a:t>原理和计算过程</a:t>
            </a:r>
            <a:endParaRPr lang="en-US" altLang="zh-CN"/>
          </a:p>
        </p:txBody>
      </p:sp>
      <p:sp>
        <p:nvSpPr>
          <p:cNvPr id="13" name="文本框 12"/>
          <p:cNvSpPr txBox="1"/>
          <p:nvPr>
            <p:custDataLst>
              <p:tags r:id="rId7"/>
            </p:custDataLst>
          </p:nvPr>
        </p:nvSpPr>
        <p:spPr>
          <a:xfrm>
            <a:off x="2579367" y="4926052"/>
            <a:ext cx="3123390" cy="789582"/>
          </a:xfrm>
          <a:prstGeom prst="rect">
            <a:avLst/>
          </a:prstGeom>
        </p:spPr>
        <p:txBody>
          <a:bodyPr wrap="square" anchor="ctr" anchorCtr="0">
            <a:normAutofit/>
          </a:bodyPr>
          <a:lstStyle>
            <a:defPPr>
              <a:defRPr lang="zh-CN"/>
            </a:defPPr>
            <a:lvl1pPr>
              <a:defRPr sz="2000"/>
            </a:lvl1pPr>
          </a:lstStyle>
          <a:p>
            <a:r>
              <a:rPr lang="zh-CN" altLang="en-US"/>
              <a:t>应用</a:t>
            </a:r>
            <a:endParaRPr lang="zh-CN" altLang="en-US"/>
          </a:p>
        </p:txBody>
      </p:sp>
      <p:sp>
        <p:nvSpPr>
          <p:cNvPr id="14" name="文本框 13"/>
          <p:cNvSpPr txBox="1"/>
          <p:nvPr>
            <p:custDataLst>
              <p:tags r:id="rId8"/>
            </p:custDataLst>
          </p:nvPr>
        </p:nvSpPr>
        <p:spPr>
          <a:xfrm>
            <a:off x="2579367" y="2788920"/>
            <a:ext cx="3123390" cy="789582"/>
          </a:xfrm>
          <a:prstGeom prst="rect">
            <a:avLst/>
          </a:prstGeom>
        </p:spPr>
        <p:txBody>
          <a:bodyPr wrap="square" anchor="ctr" anchorCtr="0">
            <a:normAutofit/>
          </a:bodyPr>
          <a:lstStyle>
            <a:defPPr>
              <a:defRPr lang="zh-CN"/>
            </a:defPPr>
            <a:lvl1pPr>
              <a:defRPr sz="2000"/>
            </a:lvl1pPr>
          </a:lstStyle>
          <a:p>
            <a:r>
              <a:rPr lang="en-US" altLang="zh-CN">
                <a:sym typeface="+mn-ea"/>
              </a:rPr>
              <a:t>Transformer</a:t>
            </a:r>
            <a:r>
              <a:rPr lang="zh-CN" altLang="en-US">
                <a:sym typeface="+mn-ea"/>
              </a:rPr>
              <a:t>介绍</a:t>
            </a:r>
            <a:endParaRPr lang="zh-CN" altLang="en-US"/>
          </a:p>
        </p:txBody>
      </p:sp>
      <p:sp>
        <p:nvSpPr>
          <p:cNvPr id="15" name="文本框 14"/>
          <p:cNvSpPr txBox="1"/>
          <p:nvPr>
            <p:custDataLst>
              <p:tags r:id="rId9"/>
            </p:custDataLst>
          </p:nvPr>
        </p:nvSpPr>
        <p:spPr>
          <a:xfrm>
            <a:off x="2671763" y="800099"/>
            <a:ext cx="6848475" cy="936625"/>
          </a:xfrm>
          <a:prstGeom prst="rect">
            <a:avLst/>
          </a:prstGeom>
        </p:spPr>
        <p:txBody>
          <a:bodyPr vert="horz" lIns="91440" tIns="45720" rIns="91440" bIns="45720" rtlCol="0" anchor="ctr">
            <a:normAutofit/>
          </a:bodyPr>
          <a:lstStyle>
            <a:defPPr>
              <a:defRPr lang="zh-CN"/>
            </a:defPPr>
            <a:lvl1pPr algn="ctr">
              <a:lnSpc>
                <a:spcPct val="90000"/>
              </a:lnSpc>
              <a:spcBef>
                <a:spcPct val="0"/>
              </a:spcBef>
              <a:buNone/>
              <a:defRPr sz="4000">
                <a:latin typeface="+mj-lt"/>
                <a:ea typeface="+mj-ea"/>
                <a:cs typeface="+mj-cs"/>
              </a:defRPr>
            </a:lvl1pPr>
          </a:lstStyle>
          <a:p>
            <a:r>
              <a:rPr lang="zh-CN" altLang="en-US"/>
              <a:t>内容</a:t>
            </a:r>
            <a:endParaRPr lang="zh-CN" altLang="en-US"/>
          </a:p>
        </p:txBody>
      </p:sp>
    </p:spTree>
    <p:custDataLst>
      <p:tags r:id="rId10"/>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9" name="矩形 8"/>
          <p:cNvSpPr/>
          <p:nvPr/>
        </p:nvSpPr>
        <p:spPr>
          <a:xfrm>
            <a:off x="563563" y="860425"/>
            <a:ext cx="5347335" cy="1198880"/>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en-US" altLang="zh-CN" sz="7200" b="1">
                <a:ln/>
                <a:solidFill>
                  <a:schemeClr val="accent5">
                    <a:lumMod val="60000"/>
                    <a:lumOff val="40000"/>
                  </a:schemeClr>
                </a:solidFill>
                <a:effectLst/>
              </a:rPr>
              <a:t>ATTENTION</a:t>
            </a:r>
            <a:endParaRPr lang="en-US" altLang="zh-CN" sz="7200" b="1">
              <a:ln/>
              <a:solidFill>
                <a:schemeClr val="accent5">
                  <a:lumMod val="60000"/>
                  <a:lumOff val="40000"/>
                </a:schemeClr>
              </a:solidFill>
              <a:effectLst/>
            </a:endParaRPr>
          </a:p>
        </p:txBody>
      </p:sp>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23570" y="1843405"/>
            <a:ext cx="4282440" cy="368300"/>
          </a:xfrm>
          <a:prstGeom prst="rect">
            <a:avLst/>
          </a:prstGeom>
          <a:noFill/>
        </p:spPr>
        <p:txBody>
          <a:bodyPr wrap="square" rtlCol="0">
            <a:spAutoFit/>
          </a:bodyPr>
          <a:p>
            <a:r>
              <a:rPr lang="zh-CN" altLang="en-US">
                <a:solidFill>
                  <a:schemeClr val="dk1"/>
                </a:solidFill>
                <a:highlight>
                  <a:srgbClr val="FFFF00"/>
                </a:highlight>
                <a:sym typeface="+mn-ea"/>
              </a:rPr>
              <a:t>自注意力机制</a:t>
            </a:r>
            <a:r>
              <a:rPr lang="en-US" altLang="zh-CN">
                <a:solidFill>
                  <a:schemeClr val="dk1"/>
                </a:solidFill>
                <a:highlight>
                  <a:srgbClr val="FFFF00"/>
                </a:highlight>
                <a:sym typeface="+mn-ea"/>
              </a:rPr>
              <a:t>Self-Attention</a:t>
            </a:r>
            <a:endParaRPr lang="en-US" altLang="zh-CN">
              <a:solidFill>
                <a:schemeClr val="dk1"/>
              </a:solidFill>
              <a:highlight>
                <a:srgbClr val="FFFF00"/>
              </a:highlight>
              <a:sym typeface="+mn-ea"/>
            </a:endParaRPr>
          </a:p>
        </p:txBody>
      </p:sp>
      <p:pic>
        <p:nvPicPr>
          <p:cNvPr id="4" name="图片 3" descr="it-sentenceweight"/>
          <p:cNvPicPr>
            <a:picLocks noChangeAspect="1"/>
          </p:cNvPicPr>
          <p:nvPr>
            <p:custDataLst>
              <p:tags r:id="rId3"/>
            </p:custDataLst>
          </p:nvPr>
        </p:nvPicPr>
        <p:blipFill>
          <a:blip r:embed="rId4"/>
          <a:srcRect b="5859"/>
          <a:stretch>
            <a:fillRect/>
          </a:stretch>
        </p:blipFill>
        <p:spPr>
          <a:xfrm>
            <a:off x="6441440" y="1402080"/>
            <a:ext cx="4698365" cy="4591050"/>
          </a:xfrm>
          <a:prstGeom prst="rect">
            <a:avLst/>
          </a:prstGeom>
        </p:spPr>
      </p:pic>
      <p:sp>
        <p:nvSpPr>
          <p:cNvPr id="5" name="文本框 4"/>
          <p:cNvSpPr txBox="1"/>
          <p:nvPr/>
        </p:nvSpPr>
        <p:spPr>
          <a:xfrm>
            <a:off x="623570" y="2715260"/>
            <a:ext cx="4281805" cy="922020"/>
          </a:xfrm>
          <a:prstGeom prst="rect">
            <a:avLst/>
          </a:prstGeom>
          <a:noFill/>
        </p:spPr>
        <p:txBody>
          <a:bodyPr wrap="square" rtlCol="0">
            <a:spAutoFit/>
          </a:bodyPr>
          <a:p>
            <a:r>
              <a:rPr lang="en-US" altLang="zh-CN">
                <a:solidFill>
                  <a:schemeClr val="accent6">
                    <a:lumMod val="50000"/>
                  </a:schemeClr>
                </a:solidFill>
              </a:rPr>
              <a:t>Attention</a:t>
            </a:r>
            <a:r>
              <a:rPr lang="zh-CN" altLang="en-US">
                <a:solidFill>
                  <a:schemeClr val="accent6">
                    <a:lumMod val="50000"/>
                  </a:schemeClr>
                </a:solidFill>
              </a:rPr>
              <a:t>计算的结果</a:t>
            </a:r>
            <a:r>
              <a:rPr lang="en-US" altLang="zh-CN">
                <a:solidFill>
                  <a:schemeClr val="accent6">
                    <a:lumMod val="50000"/>
                  </a:schemeClr>
                </a:solidFill>
              </a:rPr>
              <a:t> - </a:t>
            </a:r>
            <a:r>
              <a:rPr lang="zh-CN" altLang="en-US">
                <a:solidFill>
                  <a:schemeClr val="accent6">
                    <a:lumMod val="50000"/>
                  </a:schemeClr>
                </a:solidFill>
              </a:rPr>
              <a:t>权重</a:t>
            </a:r>
            <a:endParaRPr lang="zh-CN" altLang="en-US">
              <a:solidFill>
                <a:schemeClr val="accent6">
                  <a:lumMod val="50000"/>
                </a:schemeClr>
              </a:solidFill>
            </a:endParaRPr>
          </a:p>
          <a:p>
            <a:r>
              <a:rPr lang="zh-CN" altLang="en-US">
                <a:solidFill>
                  <a:schemeClr val="accent6">
                    <a:lumMod val="50000"/>
                  </a:schemeClr>
                </a:solidFill>
              </a:rPr>
              <a:t>对于每一个词语</a:t>
            </a:r>
            <a:r>
              <a:rPr lang="en-US" altLang="zh-CN">
                <a:solidFill>
                  <a:schemeClr val="accent6">
                    <a:lumMod val="50000"/>
                  </a:schemeClr>
                </a:solidFill>
              </a:rPr>
              <a:t>(</a:t>
            </a:r>
            <a:r>
              <a:rPr lang="zh-CN" altLang="en-US">
                <a:solidFill>
                  <a:schemeClr val="accent6">
                    <a:lumMod val="50000"/>
                  </a:schemeClr>
                </a:solidFill>
              </a:rPr>
              <a:t>词向量</a:t>
            </a:r>
            <a:r>
              <a:rPr lang="en-US" altLang="zh-CN">
                <a:solidFill>
                  <a:schemeClr val="accent6">
                    <a:lumMod val="50000"/>
                  </a:schemeClr>
                </a:solidFill>
              </a:rPr>
              <a:t>embedding)</a:t>
            </a:r>
            <a:r>
              <a:rPr lang="zh-CN" altLang="en-US">
                <a:solidFill>
                  <a:schemeClr val="accent6">
                    <a:lumMod val="50000"/>
                  </a:schemeClr>
                </a:solidFill>
              </a:rPr>
              <a:t>的</a:t>
            </a:r>
            <a:r>
              <a:rPr lang="zh-CN" altLang="en-US" u="sng">
                <a:solidFill>
                  <a:schemeClr val="accent6">
                    <a:lumMod val="50000"/>
                  </a:schemeClr>
                </a:solidFill>
              </a:rPr>
              <a:t>上下文的</a:t>
            </a:r>
            <a:r>
              <a:rPr lang="en-US" altLang="zh-CN" u="sng">
                <a:solidFill>
                  <a:schemeClr val="accent6">
                    <a:lumMod val="50000"/>
                  </a:schemeClr>
                </a:solidFill>
              </a:rPr>
              <a:t>“</a:t>
            </a:r>
            <a:r>
              <a:rPr lang="zh-CN" altLang="en-US" u="sng">
                <a:solidFill>
                  <a:schemeClr val="accent6">
                    <a:lumMod val="50000"/>
                  </a:schemeClr>
                </a:solidFill>
              </a:rPr>
              <a:t>关联度</a:t>
            </a:r>
            <a:r>
              <a:rPr lang="en-US" altLang="zh-CN" u="sng">
                <a:solidFill>
                  <a:schemeClr val="accent6">
                    <a:lumMod val="50000"/>
                  </a:schemeClr>
                </a:solidFill>
              </a:rPr>
              <a:t>”</a:t>
            </a:r>
            <a:endParaRPr lang="en-US" altLang="zh-CN" u="sng">
              <a:solidFill>
                <a:schemeClr val="accent6">
                  <a:lumMod val="50000"/>
                </a:schemeClr>
              </a:solidFill>
            </a:endParaRPr>
          </a:p>
        </p:txBody>
      </p:sp>
      <p:sp>
        <p:nvSpPr>
          <p:cNvPr id="6" name="文本框 5"/>
          <p:cNvSpPr txBox="1"/>
          <p:nvPr/>
        </p:nvSpPr>
        <p:spPr>
          <a:xfrm>
            <a:off x="7334885" y="437515"/>
            <a:ext cx="3992245" cy="521970"/>
          </a:xfrm>
          <a:prstGeom prst="rect">
            <a:avLst/>
          </a:prstGeom>
          <a:noFill/>
        </p:spPr>
        <p:txBody>
          <a:bodyPr wrap="square" rtlCol="0">
            <a:spAutoFit/>
          </a:bodyPr>
          <a:p>
            <a:pPr algn="r"/>
            <a:r>
              <a:rPr lang="en-US" altLang="zh-CN" sz="2800"/>
              <a:t>Transformer</a:t>
            </a:r>
            <a:r>
              <a:rPr lang="zh-CN" altLang="en-US" sz="2800"/>
              <a:t>介绍</a:t>
            </a:r>
            <a:endParaRPr lang="zh-CN" altLang="en-US" sz="2800"/>
          </a:p>
        </p:txBody>
      </p:sp>
      <p:sp>
        <p:nvSpPr>
          <p:cNvPr id="7" name="文本框 6"/>
          <p:cNvSpPr txBox="1"/>
          <p:nvPr/>
        </p:nvSpPr>
        <p:spPr>
          <a:xfrm>
            <a:off x="7061200" y="5993130"/>
            <a:ext cx="3714750" cy="1187450"/>
          </a:xfrm>
          <a:prstGeom prst="rect">
            <a:avLst/>
          </a:prstGeom>
          <a:noFill/>
        </p:spPr>
        <p:txBody>
          <a:bodyPr wrap="square" rtlCol="0">
            <a:noAutofit/>
          </a:bodyPr>
          <a:p>
            <a:r>
              <a:rPr lang="en-US" altLang="zh-CN" sz="2000"/>
              <a:t>“</a:t>
            </a:r>
            <a:r>
              <a:rPr lang="zh-CN" altLang="en-US" sz="2000"/>
              <a:t>The animal didn't cross the street because </a:t>
            </a:r>
            <a:r>
              <a:rPr lang="zh-CN" altLang="en-US" sz="2000">
                <a:solidFill>
                  <a:srgbClr val="FF0000"/>
                </a:solidFill>
              </a:rPr>
              <a:t>it</a:t>
            </a:r>
            <a:r>
              <a:rPr lang="zh-CN" altLang="en-US" sz="2000"/>
              <a:t> was too tired</a:t>
            </a:r>
            <a:r>
              <a:rPr lang="en-US" altLang="zh-CN" sz="2000"/>
              <a:t>”</a:t>
            </a:r>
            <a:endParaRPr lang="en-US" altLang="zh-CN" sz="2000"/>
          </a:p>
        </p:txBody>
      </p:sp>
      <p:sp>
        <p:nvSpPr>
          <p:cNvPr id="2" name="文本框 1"/>
          <p:cNvSpPr txBox="1"/>
          <p:nvPr/>
        </p:nvSpPr>
        <p:spPr>
          <a:xfrm>
            <a:off x="5911215" y="1599565"/>
            <a:ext cx="690245" cy="368300"/>
          </a:xfrm>
          <a:prstGeom prst="rect">
            <a:avLst/>
          </a:prstGeom>
          <a:noFill/>
        </p:spPr>
        <p:txBody>
          <a:bodyPr wrap="square" rtlCol="0">
            <a:spAutoFit/>
          </a:bodyPr>
          <a:p>
            <a:r>
              <a:rPr lang="zh-CN" altLang="en-US"/>
              <a:t>权重</a:t>
            </a:r>
            <a:endParaRPr lang="zh-CN" altLang="en-US"/>
          </a:p>
        </p:txBody>
      </p:sp>
      <p:cxnSp>
        <p:nvCxnSpPr>
          <p:cNvPr id="8" name="直接箭头连接符 7"/>
          <p:cNvCxnSpPr/>
          <p:nvPr/>
        </p:nvCxnSpPr>
        <p:spPr>
          <a:xfrm>
            <a:off x="6290945" y="1967865"/>
            <a:ext cx="310515" cy="459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290185" y="2910840"/>
            <a:ext cx="1230630" cy="645160"/>
          </a:xfrm>
          <a:prstGeom prst="rect">
            <a:avLst/>
          </a:prstGeom>
          <a:noFill/>
        </p:spPr>
        <p:txBody>
          <a:bodyPr wrap="square" rtlCol="0">
            <a:spAutoFit/>
          </a:bodyPr>
          <a:p>
            <a:r>
              <a:rPr lang="zh-CN" altLang="en-US">
                <a:solidFill>
                  <a:srgbClr val="00B050"/>
                </a:solidFill>
                <a:sym typeface="+mn-ea"/>
              </a:rPr>
              <a:t>关键token或者特征</a:t>
            </a:r>
            <a:endParaRPr lang="zh-CN" altLang="en-US">
              <a:solidFill>
                <a:srgbClr val="00B050"/>
              </a:solidFill>
              <a:sym typeface="+mn-ea"/>
            </a:endParaRPr>
          </a:p>
        </p:txBody>
      </p:sp>
      <p:sp>
        <p:nvSpPr>
          <p:cNvPr id="12" name="文本框 11"/>
          <p:cNvSpPr txBox="1"/>
          <p:nvPr/>
        </p:nvSpPr>
        <p:spPr>
          <a:xfrm>
            <a:off x="623570" y="4498975"/>
            <a:ext cx="6096000" cy="645160"/>
          </a:xfrm>
          <a:prstGeom prst="rect">
            <a:avLst/>
          </a:prstGeom>
          <a:noFill/>
        </p:spPr>
        <p:txBody>
          <a:bodyPr wrap="square" rtlCol="0" anchor="t">
            <a:spAutoFit/>
          </a:bodyPr>
          <a:p>
            <a:r>
              <a:rPr lang="zh-CN" altLang="en-US">
                <a:sym typeface="+mn-ea"/>
              </a:rPr>
              <a:t>是第一个用</a:t>
            </a:r>
            <a:r>
              <a:rPr lang="zh-CN" altLang="en-US" u="sng">
                <a:sym typeface="+mn-ea"/>
              </a:rPr>
              <a:t>注意力机制</a:t>
            </a:r>
            <a:r>
              <a:rPr lang="zh-CN" altLang="en-US">
                <a:sym typeface="+mn-ea"/>
              </a:rPr>
              <a:t>代替传统的</a:t>
            </a:r>
            <a:r>
              <a:rPr lang="en-US" altLang="zh-CN" u="sng">
                <a:sym typeface="+mn-ea"/>
              </a:rPr>
              <a:t>rnn/cnn</a:t>
            </a:r>
            <a:r>
              <a:rPr lang="zh-CN" altLang="en-US" u="sng">
                <a:sym typeface="+mn-ea"/>
              </a:rPr>
              <a:t>卷积</a:t>
            </a:r>
            <a:r>
              <a:rPr lang="zh-CN" altLang="en-US">
                <a:sym typeface="+mn-ea"/>
              </a:rPr>
              <a:t>来进行转换的深度学习模型</a:t>
            </a:r>
            <a:endParaRPr lang="zh-CN" altLang="en-US">
              <a:sym typeface="+mn-ea"/>
            </a:endParaRPr>
          </a:p>
        </p:txBody>
      </p:sp>
      <p:sp>
        <p:nvSpPr>
          <p:cNvPr id="14" name="文本框 13"/>
          <p:cNvSpPr txBox="1"/>
          <p:nvPr/>
        </p:nvSpPr>
        <p:spPr>
          <a:xfrm>
            <a:off x="10205085" y="5223510"/>
            <a:ext cx="1720850" cy="368300"/>
          </a:xfrm>
          <a:prstGeom prst="rect">
            <a:avLst/>
          </a:prstGeom>
          <a:noFill/>
        </p:spPr>
        <p:txBody>
          <a:bodyPr wrap="square" rtlCol="0">
            <a:spAutoFit/>
          </a:bodyPr>
          <a:p>
            <a:r>
              <a:rPr lang="en-US" altLang="zh-CN"/>
              <a:t>“</a:t>
            </a:r>
            <a:r>
              <a:rPr lang="zh-CN" altLang="en-US"/>
              <a:t>自注意力机制</a:t>
            </a:r>
            <a:r>
              <a:rPr lang="en-US" altLang="zh-CN"/>
              <a:t>”</a:t>
            </a:r>
            <a:endParaRPr lang="en-US" altLang="zh-CN"/>
          </a:p>
        </p:txBody>
      </p:sp>
      <p:sp>
        <p:nvSpPr>
          <p:cNvPr id="10" name="矩形 9"/>
          <p:cNvSpPr/>
          <p:nvPr/>
        </p:nvSpPr>
        <p:spPr>
          <a:xfrm>
            <a:off x="1675130" y="5323840"/>
            <a:ext cx="3230880" cy="1322070"/>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p>
            <a:pPr algn="ctr"/>
            <a:r>
              <a:rPr lang="zh-CN" altLang="en-US" sz="4000" b="1">
                <a:ln/>
                <a:solidFill>
                  <a:schemeClr val="accent4"/>
                </a:solidFill>
                <a:effectLst/>
              </a:rPr>
              <a:t>算法并行性好</a:t>
            </a:r>
            <a:endParaRPr lang="zh-CN" altLang="en-US" sz="4000" b="1">
              <a:ln/>
              <a:solidFill>
                <a:schemeClr val="accent4"/>
              </a:solidFill>
              <a:effectLst/>
            </a:endParaRPr>
          </a:p>
          <a:p>
            <a:pPr algn="ctr"/>
            <a:r>
              <a:rPr lang="zh-CN" altLang="en-US" sz="4000" b="1">
                <a:ln/>
                <a:solidFill>
                  <a:schemeClr val="accent4"/>
                </a:solidFill>
                <a:effectLst/>
              </a:rPr>
              <a:t>距离为</a:t>
            </a:r>
            <a:r>
              <a:rPr lang="en-US" altLang="zh-CN" sz="4000" b="1">
                <a:ln/>
                <a:solidFill>
                  <a:schemeClr val="accent4"/>
                </a:solidFill>
                <a:effectLst/>
              </a:rPr>
              <a:t>1</a:t>
            </a:r>
            <a:endParaRPr lang="en-US" altLang="zh-CN" sz="4000" b="1">
              <a:ln/>
              <a:solidFill>
                <a:schemeClr val="accent4"/>
              </a:solidFill>
              <a:effectLst/>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500" fill="hold">
                                          <p:stCondLst>
                                            <p:cond delay="0"/>
                                          </p:stCondLst>
                                        </p:cTn>
                                        <p:tgtEl>
                                          <p:spTgt spid="14"/>
                                        </p:tgtEl>
                                        <p:attrNameLst>
                                          <p:attrName>style.visibility</p:attrName>
                                        </p:attrNameLst>
                                      </p:cBhvr>
                                      <p:to>
                                        <p:strVal val="visible"/>
                                      </p:to>
                                    </p:set>
                                    <p:animEffect transition="in" filter="wedge">
                                      <p:cBhvr>
                                        <p:cTn id="11" dur="500"/>
                                        <p:tgtEl>
                                          <p:spTgt spid="14"/>
                                        </p:tgtEl>
                                      </p:cBhvr>
                                    </p:animEffect>
                                  </p:childTnLst>
                                </p:cTn>
                              </p:par>
                              <p:par>
                                <p:cTn id="12" presetID="20" presetClass="entr" presetSubtype="0" fill="hold" grpId="0" nodeType="withEffect">
                                  <p:stCondLst>
                                    <p:cond delay="0"/>
                                  </p:stCondLst>
                                  <p:childTnLst>
                                    <p:set>
                                      <p:cBhvr>
                                        <p:cTn id="13" dur="500" fill="hold">
                                          <p:stCondLst>
                                            <p:cond delay="0"/>
                                          </p:stCondLst>
                                        </p:cTn>
                                        <p:tgtEl>
                                          <p:spTgt spid="7"/>
                                        </p:tgtEl>
                                        <p:attrNameLst>
                                          <p:attrName>style.visibility</p:attrName>
                                        </p:attrNameLst>
                                      </p:cBhvr>
                                      <p:to>
                                        <p:strVal val="visible"/>
                                      </p:to>
                                    </p:set>
                                    <p:animEffect transition="in" filter="wedge">
                                      <p:cBhvr>
                                        <p:cTn id="14" dur="500"/>
                                        <p:tgtEl>
                                          <p:spTgt spid="7"/>
                                        </p:tgtEl>
                                      </p:cBhvr>
                                    </p:animEffect>
                                  </p:childTnLst>
                                </p:cTn>
                              </p:par>
                              <p:par>
                                <p:cTn id="15" presetID="20" presetClass="entr" presetSubtype="0" fill="hold" grpId="0" nodeType="withEffect">
                                  <p:stCondLst>
                                    <p:cond delay="0"/>
                                  </p:stCondLst>
                                  <p:childTnLst>
                                    <p:set>
                                      <p:cBhvr>
                                        <p:cTn id="16" dur="500" fill="hold">
                                          <p:stCondLst>
                                            <p:cond delay="0"/>
                                          </p:stCondLst>
                                        </p:cTn>
                                        <p:tgtEl>
                                          <p:spTgt spid="2"/>
                                        </p:tgtEl>
                                        <p:attrNameLst>
                                          <p:attrName>style.visibility</p:attrName>
                                        </p:attrNameLst>
                                      </p:cBhvr>
                                      <p:to>
                                        <p:strVal val="visible"/>
                                      </p:to>
                                    </p:set>
                                    <p:animEffect transition="in" filter="wedge">
                                      <p:cBhvr>
                                        <p:cTn id="17" dur="500"/>
                                        <p:tgtEl>
                                          <p:spTgt spid="2"/>
                                        </p:tgtEl>
                                      </p:cBhvr>
                                    </p:animEffect>
                                  </p:childTnLst>
                                </p:cTn>
                              </p:par>
                              <p:par>
                                <p:cTn id="18" presetID="20" presetClass="entr" presetSubtype="0" fill="hold" nodeType="withEffect">
                                  <p:stCondLst>
                                    <p:cond delay="0"/>
                                  </p:stCondLst>
                                  <p:childTnLst>
                                    <p:set>
                                      <p:cBhvr>
                                        <p:cTn id="19" dur="500" fill="hold">
                                          <p:stCondLst>
                                            <p:cond delay="0"/>
                                          </p:stCondLst>
                                        </p:cTn>
                                        <p:tgtEl>
                                          <p:spTgt spid="8"/>
                                        </p:tgtEl>
                                        <p:attrNameLst>
                                          <p:attrName>style.visibility</p:attrName>
                                        </p:attrNameLst>
                                      </p:cBhvr>
                                      <p:to>
                                        <p:strVal val="visible"/>
                                      </p:to>
                                    </p:set>
                                    <p:animEffect transition="in" filter="wedg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500" fill="hold">
                                          <p:stCondLst>
                                            <p:cond delay="0"/>
                                          </p:stCondLst>
                                        </p:cTn>
                                        <p:tgtEl>
                                          <p:spTgt spid="5"/>
                                        </p:tgtEl>
                                        <p:attrNameLst>
                                          <p:attrName>style.visibility</p:attrName>
                                        </p:attrNameLst>
                                      </p:cBhvr>
                                      <p:to>
                                        <p:strVal val="visible"/>
                                      </p:to>
                                    </p:set>
                                    <p:animEffect transition="in" filter="wedg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0" presetClass="entr" presetSubtype="0" fill="hold" grpId="0" nodeType="clickEffect">
                                  <p:stCondLst>
                                    <p:cond delay="0"/>
                                  </p:stCondLst>
                                  <p:childTnLst>
                                    <p:set>
                                      <p:cBhvr>
                                        <p:cTn id="29" dur="500" fill="hold">
                                          <p:stCondLst>
                                            <p:cond delay="0"/>
                                          </p:stCondLst>
                                        </p:cTn>
                                        <p:tgtEl>
                                          <p:spTgt spid="11"/>
                                        </p:tgtEl>
                                        <p:attrNameLst>
                                          <p:attrName>style.visibility</p:attrName>
                                        </p:attrNameLst>
                                      </p:cBhvr>
                                      <p:to>
                                        <p:strVal val="visible"/>
                                      </p:to>
                                    </p:set>
                                    <p:animEffect transition="in" filter="wedg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grpId="0" nodeType="clickEffect">
                                  <p:stCondLst>
                                    <p:cond delay="0"/>
                                  </p:stCondLst>
                                  <p:childTnLst>
                                    <p:set>
                                      <p:cBhvr>
                                        <p:cTn id="34" dur="500" fill="hold">
                                          <p:stCondLst>
                                            <p:cond delay="0"/>
                                          </p:stCondLst>
                                        </p:cTn>
                                        <p:tgtEl>
                                          <p:spTgt spid="12"/>
                                        </p:tgtEl>
                                        <p:attrNameLst>
                                          <p:attrName>style.visibility</p:attrName>
                                        </p:attrNameLst>
                                      </p:cBhvr>
                                      <p:to>
                                        <p:strVal val="visible"/>
                                      </p:to>
                                    </p:set>
                                    <p:animEffect transition="in" filter="wedg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0" presetClass="entr" presetSubtype="0" fill="hold" grpId="0" nodeType="clickEffect">
                                  <p:stCondLst>
                                    <p:cond delay="0"/>
                                  </p:stCondLst>
                                  <p:childTnLst>
                                    <p:set>
                                      <p:cBhvr>
                                        <p:cTn id="39" dur="500" fill="hold">
                                          <p:stCondLst>
                                            <p:cond delay="0"/>
                                          </p:stCondLst>
                                        </p:cTn>
                                        <p:tgtEl>
                                          <p:spTgt spid="10"/>
                                        </p:tgtEl>
                                        <p:attrNameLst>
                                          <p:attrName>style.visibility</p:attrName>
                                        </p:attrNameLst>
                                      </p:cBhvr>
                                      <p:to>
                                        <p:strVal val="visible"/>
                                      </p:to>
                                    </p:set>
                                    <p:animEffect transition="in" filter="wedg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2" grpId="0"/>
      <p:bldP spid="14" grpId="1"/>
      <p:bldP spid="7" grpId="1"/>
      <p:bldP spid="2" grpId="1"/>
      <p:bldP spid="11" grpId="0"/>
      <p:bldP spid="11" grpId="1"/>
      <p:bldP spid="5" grpId="0"/>
      <p:bldP spid="5" grpId="1"/>
      <p:bldP spid="12" grpId="0"/>
      <p:bldP spid="12" grpId="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en-US" altLang="zh-CN" sz="2800"/>
              <a:t>Transformer</a:t>
            </a:r>
            <a:r>
              <a:rPr lang="zh-CN" altLang="en-US" sz="2800"/>
              <a:t>介绍</a:t>
            </a:r>
            <a:endParaRPr lang="zh-CN" altLang="en-US" sz="2800"/>
          </a:p>
        </p:txBody>
      </p:sp>
      <p:pic>
        <p:nvPicPr>
          <p:cNvPr id="2" name="图片 1" descr="Transformer0"/>
          <p:cNvPicPr>
            <a:picLocks noChangeAspect="1"/>
          </p:cNvPicPr>
          <p:nvPr/>
        </p:nvPicPr>
        <p:blipFill>
          <a:blip r:embed="rId4"/>
          <a:stretch>
            <a:fillRect/>
          </a:stretch>
        </p:blipFill>
        <p:spPr>
          <a:xfrm>
            <a:off x="0" y="2347595"/>
            <a:ext cx="12192000" cy="3082290"/>
          </a:xfrm>
          <a:prstGeom prst="rect">
            <a:avLst/>
          </a:prstGeom>
        </p:spPr>
      </p:pic>
      <p:sp>
        <p:nvSpPr>
          <p:cNvPr id="3" name="文本框 2"/>
          <p:cNvSpPr txBox="1"/>
          <p:nvPr/>
        </p:nvSpPr>
        <p:spPr>
          <a:xfrm>
            <a:off x="8890000" y="2025015"/>
            <a:ext cx="4064000" cy="368300"/>
          </a:xfrm>
          <a:prstGeom prst="rect">
            <a:avLst/>
          </a:prstGeom>
          <a:noFill/>
        </p:spPr>
        <p:txBody>
          <a:bodyPr wrap="square" rtlCol="0">
            <a:spAutoFit/>
          </a:bodyPr>
          <a:p>
            <a:r>
              <a:rPr lang="zh-CN" altLang="en-US"/>
              <a:t>编码器</a:t>
            </a:r>
            <a:endParaRPr lang="zh-CN" altLang="en-US"/>
          </a:p>
        </p:txBody>
      </p:sp>
      <p:sp>
        <p:nvSpPr>
          <p:cNvPr id="4" name="文本框 3"/>
          <p:cNvSpPr txBox="1"/>
          <p:nvPr/>
        </p:nvSpPr>
        <p:spPr>
          <a:xfrm>
            <a:off x="8890000" y="5337175"/>
            <a:ext cx="2092960" cy="368300"/>
          </a:xfrm>
          <a:prstGeom prst="rect">
            <a:avLst/>
          </a:prstGeom>
          <a:noFill/>
        </p:spPr>
        <p:txBody>
          <a:bodyPr wrap="square" rtlCol="0">
            <a:spAutoFit/>
          </a:bodyPr>
          <a:p>
            <a:r>
              <a:rPr lang="zh-CN" altLang="en-US"/>
              <a:t>解码器</a:t>
            </a:r>
            <a:endParaRPr lang="zh-CN" altLang="en-US"/>
          </a:p>
        </p:txBody>
      </p:sp>
      <p:sp>
        <p:nvSpPr>
          <p:cNvPr id="5" name="文本框 4"/>
          <p:cNvSpPr txBox="1"/>
          <p:nvPr/>
        </p:nvSpPr>
        <p:spPr>
          <a:xfrm>
            <a:off x="1828165" y="1979295"/>
            <a:ext cx="1345565" cy="368300"/>
          </a:xfrm>
          <a:prstGeom prst="rect">
            <a:avLst/>
          </a:prstGeom>
          <a:noFill/>
        </p:spPr>
        <p:txBody>
          <a:bodyPr wrap="square" rtlCol="0">
            <a:spAutoFit/>
          </a:bodyPr>
          <a:p>
            <a:r>
              <a:rPr lang="zh-CN" altLang="en-US"/>
              <a:t>前反馈</a:t>
            </a:r>
            <a:r>
              <a:rPr lang="zh-CN" altLang="en-US"/>
              <a:t>网络</a:t>
            </a:r>
            <a:endParaRPr lang="zh-CN" altLang="en-US"/>
          </a:p>
        </p:txBody>
      </p:sp>
      <p:sp>
        <p:nvSpPr>
          <p:cNvPr id="7" name="文本框 6"/>
          <p:cNvSpPr txBox="1"/>
          <p:nvPr/>
        </p:nvSpPr>
        <p:spPr>
          <a:xfrm>
            <a:off x="1828165" y="5141595"/>
            <a:ext cx="1679575" cy="368300"/>
          </a:xfrm>
          <a:prstGeom prst="rect">
            <a:avLst/>
          </a:prstGeom>
          <a:noFill/>
        </p:spPr>
        <p:txBody>
          <a:bodyPr wrap="square" rtlCol="0">
            <a:spAutoFit/>
          </a:bodyPr>
          <a:p>
            <a:r>
              <a:rPr lang="zh-CN" altLang="en-US"/>
              <a:t>自注意力</a:t>
            </a:r>
            <a:r>
              <a:rPr lang="zh-CN" altLang="en-US"/>
              <a:t>机制</a:t>
            </a:r>
            <a:endParaRPr lang="zh-CN" altLang="en-US"/>
          </a:p>
        </p:txBody>
      </p:sp>
      <p:sp>
        <p:nvSpPr>
          <p:cNvPr id="8" name="文本框 7"/>
          <p:cNvSpPr txBox="1"/>
          <p:nvPr/>
        </p:nvSpPr>
        <p:spPr>
          <a:xfrm>
            <a:off x="4035425" y="5524500"/>
            <a:ext cx="2371090" cy="645160"/>
          </a:xfrm>
          <a:prstGeom prst="rect">
            <a:avLst/>
          </a:prstGeom>
          <a:noFill/>
        </p:spPr>
        <p:txBody>
          <a:bodyPr wrap="square" rtlCol="0">
            <a:spAutoFit/>
          </a:bodyPr>
          <a:p>
            <a:r>
              <a:rPr lang="en-US" altLang="zh-CN"/>
              <a:t>Positional </a:t>
            </a:r>
            <a:r>
              <a:rPr lang="en-US" altLang="zh-CN"/>
              <a:t>Encoding</a:t>
            </a:r>
            <a:endParaRPr lang="en-US" altLang="zh-CN"/>
          </a:p>
          <a:p>
            <a:r>
              <a:rPr lang="zh-CN" altLang="en-US"/>
              <a:t>位置</a:t>
            </a:r>
            <a:r>
              <a:rPr lang="zh-CN" altLang="en-US"/>
              <a:t>编码</a:t>
            </a:r>
            <a:endParaRPr lang="zh-CN" altLang="en-US"/>
          </a:p>
        </p:txBody>
      </p:sp>
      <p:cxnSp>
        <p:nvCxnSpPr>
          <p:cNvPr id="10" name="曲线连接符 9"/>
          <p:cNvCxnSpPr/>
          <p:nvPr/>
        </p:nvCxnSpPr>
        <p:spPr>
          <a:xfrm rot="16200000">
            <a:off x="5099685" y="4492625"/>
            <a:ext cx="1153160" cy="910590"/>
          </a:xfrm>
          <a:prstGeom prst="curvedConnector3">
            <a:avLst>
              <a:gd name="adj1" fmla="val 49945"/>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曲线连接符 11"/>
          <p:cNvCxnSpPr/>
          <p:nvPr>
            <p:custDataLst>
              <p:tags r:id="rId5"/>
            </p:custDataLst>
          </p:nvPr>
        </p:nvCxnSpPr>
        <p:spPr>
          <a:xfrm rot="16200000">
            <a:off x="6010275" y="2280920"/>
            <a:ext cx="1153160" cy="910590"/>
          </a:xfrm>
          <a:prstGeom prst="curvedConnector3">
            <a:avLst>
              <a:gd name="adj1" fmla="val 49945"/>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6"/>
            </p:custDataLst>
          </p:nvPr>
        </p:nvSpPr>
        <p:spPr>
          <a:xfrm>
            <a:off x="5854700" y="1480820"/>
            <a:ext cx="2371090" cy="645160"/>
          </a:xfrm>
          <a:prstGeom prst="rect">
            <a:avLst/>
          </a:prstGeom>
          <a:noFill/>
        </p:spPr>
        <p:txBody>
          <a:bodyPr wrap="square" rtlCol="0">
            <a:spAutoFit/>
          </a:bodyPr>
          <a:p>
            <a:r>
              <a:rPr lang="en-US" altLang="zh-CN"/>
              <a:t>Linear + </a:t>
            </a:r>
            <a:r>
              <a:rPr lang="en-US" altLang="zh-CN"/>
              <a:t>Softmax</a:t>
            </a:r>
            <a:endParaRPr lang="en-US" altLang="zh-CN"/>
          </a:p>
          <a:p>
            <a:r>
              <a:rPr lang="zh-CN" altLang="en-US"/>
              <a:t>线性层</a:t>
            </a:r>
            <a:endParaRPr lang="zh-CN" altLang="en-US"/>
          </a:p>
        </p:txBody>
      </p:sp>
    </p:spTree>
    <p:custDataLst>
      <p:tags r:id="rId7"/>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t>原理和计算过程</a:t>
            </a:r>
            <a:endParaRPr lang="zh-CN" altLang="en-US" sz="2800"/>
          </a:p>
        </p:txBody>
      </p:sp>
      <p:pic>
        <p:nvPicPr>
          <p:cNvPr id="2" name="图片 1" descr="arch"/>
          <p:cNvPicPr>
            <a:picLocks noChangeAspect="1"/>
          </p:cNvPicPr>
          <p:nvPr/>
        </p:nvPicPr>
        <p:blipFill>
          <a:blip r:embed="rId4"/>
          <a:stretch>
            <a:fillRect/>
          </a:stretch>
        </p:blipFill>
        <p:spPr>
          <a:xfrm>
            <a:off x="0" y="60960"/>
            <a:ext cx="4549140" cy="6797040"/>
          </a:xfrm>
          <a:prstGeom prst="rect">
            <a:avLst/>
          </a:prstGeom>
        </p:spPr>
      </p:pic>
      <p:sp>
        <p:nvSpPr>
          <p:cNvPr id="3" name="文本框 2"/>
          <p:cNvSpPr txBox="1"/>
          <p:nvPr/>
        </p:nvSpPr>
        <p:spPr>
          <a:xfrm>
            <a:off x="511810" y="1007745"/>
            <a:ext cx="768985" cy="645160"/>
          </a:xfrm>
          <a:prstGeom prst="rect">
            <a:avLst/>
          </a:prstGeom>
          <a:noFill/>
        </p:spPr>
        <p:txBody>
          <a:bodyPr wrap="square" rtlCol="0">
            <a:spAutoFit/>
          </a:bodyPr>
          <a:p>
            <a:r>
              <a:rPr lang="zh-CN" altLang="en-US"/>
              <a:t>总体框架</a:t>
            </a:r>
            <a:endParaRPr lang="zh-CN" altLang="en-US"/>
          </a:p>
        </p:txBody>
      </p:sp>
      <p:pic>
        <p:nvPicPr>
          <p:cNvPr id="102" name="图片 101"/>
          <p:cNvPicPr/>
          <p:nvPr/>
        </p:nvPicPr>
        <p:blipFill>
          <a:blip r:embed="rId5"/>
          <a:srcRect b="1436"/>
          <a:stretch>
            <a:fillRect/>
          </a:stretch>
        </p:blipFill>
        <p:spPr>
          <a:xfrm>
            <a:off x="4886325" y="1323340"/>
            <a:ext cx="3685540" cy="5054600"/>
          </a:xfrm>
          <a:prstGeom prst="rect">
            <a:avLst/>
          </a:prstGeom>
          <a:noFill/>
          <a:ln w="9525">
            <a:noFill/>
          </a:ln>
        </p:spPr>
      </p:pic>
      <p:sp>
        <p:nvSpPr>
          <p:cNvPr id="8" name="文本框 7"/>
          <p:cNvSpPr txBox="1"/>
          <p:nvPr/>
        </p:nvSpPr>
        <p:spPr>
          <a:xfrm>
            <a:off x="8909050" y="5241290"/>
            <a:ext cx="2371090" cy="645160"/>
          </a:xfrm>
          <a:prstGeom prst="rect">
            <a:avLst/>
          </a:prstGeom>
          <a:noFill/>
        </p:spPr>
        <p:txBody>
          <a:bodyPr wrap="square" rtlCol="0">
            <a:spAutoFit/>
          </a:bodyPr>
          <a:p>
            <a:r>
              <a:rPr lang="en-US" altLang="zh-CN"/>
              <a:t>Positional </a:t>
            </a:r>
            <a:r>
              <a:rPr lang="en-US" altLang="zh-CN"/>
              <a:t>Encoding</a:t>
            </a:r>
            <a:endParaRPr lang="en-US" altLang="zh-CN"/>
          </a:p>
          <a:p>
            <a:r>
              <a:rPr lang="zh-CN" altLang="en-US"/>
              <a:t>位置</a:t>
            </a:r>
            <a:r>
              <a:rPr lang="zh-CN" altLang="en-US"/>
              <a:t>编码</a:t>
            </a:r>
            <a:endParaRPr lang="zh-CN" altLang="en-US"/>
          </a:p>
        </p:txBody>
      </p:sp>
      <p:sp>
        <p:nvSpPr>
          <p:cNvPr id="14" name="文本框 13"/>
          <p:cNvSpPr txBox="1"/>
          <p:nvPr/>
        </p:nvSpPr>
        <p:spPr>
          <a:xfrm>
            <a:off x="8909050" y="1537970"/>
            <a:ext cx="2371090" cy="645160"/>
          </a:xfrm>
          <a:prstGeom prst="rect">
            <a:avLst/>
          </a:prstGeom>
          <a:noFill/>
        </p:spPr>
        <p:txBody>
          <a:bodyPr wrap="square" rtlCol="0">
            <a:spAutoFit/>
          </a:bodyPr>
          <a:p>
            <a:r>
              <a:rPr lang="en-US" altLang="zh-CN"/>
              <a:t>Linear + </a:t>
            </a:r>
            <a:r>
              <a:rPr lang="en-US" altLang="zh-CN"/>
              <a:t>Softmax</a:t>
            </a:r>
            <a:endParaRPr lang="en-US" altLang="zh-CN"/>
          </a:p>
          <a:p>
            <a:r>
              <a:rPr lang="zh-CN" altLang="en-US"/>
              <a:t>损失层</a:t>
            </a:r>
            <a:endParaRPr lang="zh-CN" altLang="en-US"/>
          </a:p>
        </p:txBody>
      </p:sp>
      <p:sp>
        <p:nvSpPr>
          <p:cNvPr id="7" name="文本框 6"/>
          <p:cNvSpPr txBox="1"/>
          <p:nvPr/>
        </p:nvSpPr>
        <p:spPr>
          <a:xfrm>
            <a:off x="8981440" y="2914015"/>
            <a:ext cx="4064000" cy="368300"/>
          </a:xfrm>
          <a:prstGeom prst="rect">
            <a:avLst/>
          </a:prstGeom>
          <a:noFill/>
        </p:spPr>
        <p:txBody>
          <a:bodyPr wrap="square" rtlCol="0">
            <a:spAutoFit/>
          </a:bodyPr>
          <a:p>
            <a:r>
              <a:rPr lang="zh-CN" altLang="en-US">
                <a:sym typeface="+mn-ea"/>
              </a:rPr>
              <a:t>[句子字的个数，字向量维度]</a:t>
            </a:r>
            <a:endParaRPr lang="zh-CN" altLang="en-US"/>
          </a:p>
        </p:txBody>
      </p:sp>
      <p:sp>
        <p:nvSpPr>
          <p:cNvPr id="5" name="文本框 4"/>
          <p:cNvSpPr txBox="1"/>
          <p:nvPr/>
        </p:nvSpPr>
        <p:spPr>
          <a:xfrm>
            <a:off x="8981440" y="6139815"/>
            <a:ext cx="3484245" cy="368300"/>
          </a:xfrm>
          <a:prstGeom prst="rect">
            <a:avLst/>
          </a:prstGeom>
          <a:noFill/>
        </p:spPr>
        <p:txBody>
          <a:bodyPr wrap="square" rtlCol="0">
            <a:spAutoFit/>
          </a:bodyPr>
          <a:p>
            <a:r>
              <a:rPr lang="zh-CN" altLang="en-US"/>
              <a:t>输入</a:t>
            </a:r>
            <a:r>
              <a:rPr lang="en-US" altLang="zh-CN"/>
              <a:t>: </a:t>
            </a:r>
            <a:r>
              <a:rPr lang="zh-CN" altLang="en-US"/>
              <a:t>词句</a:t>
            </a:r>
            <a:r>
              <a:rPr lang="en-US" altLang="zh-CN"/>
              <a:t>/</a:t>
            </a:r>
            <a:r>
              <a:rPr lang="zh-CN" altLang="en-US"/>
              <a:t>图像</a:t>
            </a:r>
            <a:r>
              <a:rPr lang="en-US" altLang="zh-CN"/>
              <a:t>/etc</a:t>
            </a:r>
            <a:endParaRPr lang="en-US" altLang="zh-CN"/>
          </a:p>
        </p:txBody>
      </p:sp>
      <p:sp>
        <p:nvSpPr>
          <p:cNvPr id="10" name="圆角矩形 9"/>
          <p:cNvSpPr/>
          <p:nvPr/>
        </p:nvSpPr>
        <p:spPr>
          <a:xfrm>
            <a:off x="512445" y="2058035"/>
            <a:ext cx="1784985" cy="2688590"/>
          </a:xfrm>
          <a:prstGeom prst="round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a:off x="2191385" y="1389380"/>
            <a:ext cx="1784985" cy="3357245"/>
          </a:xfrm>
          <a:prstGeom prst="round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97815" y="1737995"/>
            <a:ext cx="1092835" cy="368300"/>
          </a:xfrm>
          <a:prstGeom prst="rect">
            <a:avLst/>
          </a:prstGeom>
          <a:noFill/>
        </p:spPr>
        <p:txBody>
          <a:bodyPr wrap="square" rtlCol="0">
            <a:spAutoFit/>
          </a:bodyPr>
          <a:p>
            <a:r>
              <a:rPr lang="en-US" altLang="zh-CN">
                <a:solidFill>
                  <a:srgbClr val="FFC000"/>
                </a:solidFill>
              </a:rPr>
              <a:t>Encoder</a:t>
            </a:r>
            <a:endParaRPr lang="en-US" altLang="zh-CN">
              <a:solidFill>
                <a:srgbClr val="FFC000"/>
              </a:solidFill>
            </a:endParaRPr>
          </a:p>
        </p:txBody>
      </p:sp>
      <p:sp>
        <p:nvSpPr>
          <p:cNvPr id="16" name="文本框 15"/>
          <p:cNvSpPr txBox="1"/>
          <p:nvPr/>
        </p:nvSpPr>
        <p:spPr>
          <a:xfrm>
            <a:off x="3793490" y="144145"/>
            <a:ext cx="1092835" cy="368300"/>
          </a:xfrm>
          <a:prstGeom prst="rect">
            <a:avLst/>
          </a:prstGeom>
          <a:noFill/>
        </p:spPr>
        <p:txBody>
          <a:bodyPr wrap="square" rtlCol="0">
            <a:spAutoFit/>
          </a:bodyPr>
          <a:p>
            <a:r>
              <a:rPr lang="en-US" altLang="zh-CN">
                <a:solidFill>
                  <a:srgbClr val="92D050"/>
                </a:solidFill>
              </a:rPr>
              <a:t>Decoder</a:t>
            </a:r>
            <a:endParaRPr lang="en-US" altLang="zh-CN">
              <a:solidFill>
                <a:srgbClr val="92D050"/>
              </a:solidFill>
            </a:endParaRPr>
          </a:p>
        </p:txBody>
      </p:sp>
      <p:sp>
        <p:nvSpPr>
          <p:cNvPr id="17" name="矩形 16"/>
          <p:cNvSpPr/>
          <p:nvPr/>
        </p:nvSpPr>
        <p:spPr>
          <a:xfrm>
            <a:off x="5584825" y="3592830"/>
            <a:ext cx="2267585" cy="391795"/>
          </a:xfrm>
          <a:prstGeom prst="rect">
            <a:avLst/>
          </a:prstGeom>
          <a:solidFill>
            <a:srgbClr val="D9E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圆角矩形 18"/>
          <p:cNvSpPr/>
          <p:nvPr/>
        </p:nvSpPr>
        <p:spPr>
          <a:xfrm>
            <a:off x="8686800" y="5077460"/>
            <a:ext cx="2638425" cy="94805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p:cNvPicPr>
            <a:picLocks noChangeAspect="1"/>
          </p:cNvPicPr>
          <p:nvPr/>
        </p:nvPicPr>
        <p:blipFill>
          <a:blip r:embed="rId6"/>
          <a:srcRect l="5756" r="3736"/>
          <a:stretch>
            <a:fillRect/>
          </a:stretch>
        </p:blipFill>
        <p:spPr>
          <a:xfrm>
            <a:off x="4966970" y="3438525"/>
            <a:ext cx="6400165" cy="151638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500" fill="hold">
                                          <p:stCondLst>
                                            <p:cond delay="0"/>
                                          </p:stCondLst>
                                        </p:cTn>
                                        <p:tgtEl>
                                          <p:spTgt spid="10"/>
                                        </p:tgtEl>
                                        <p:attrNameLst>
                                          <p:attrName>style.visibility</p:attrName>
                                        </p:attrNameLst>
                                      </p:cBhvr>
                                      <p:to>
                                        <p:strVal val="visible"/>
                                      </p:to>
                                    </p:set>
                                    <p:animEffect transition="in" filter="wedge">
                                      <p:cBhvr>
                                        <p:cTn id="7" dur="500"/>
                                        <p:tgtEl>
                                          <p:spTgt spid="10"/>
                                        </p:tgtEl>
                                      </p:cBhvr>
                                    </p:animEffect>
                                  </p:childTnLst>
                                </p:cTn>
                              </p:par>
                              <p:par>
                                <p:cTn id="8" presetID="20" presetClass="entr" presetSubtype="0" fill="hold" grpId="0" nodeType="withEffect">
                                  <p:stCondLst>
                                    <p:cond delay="0"/>
                                  </p:stCondLst>
                                  <p:childTnLst>
                                    <p:set>
                                      <p:cBhvr>
                                        <p:cTn id="9" dur="500" fill="hold">
                                          <p:stCondLst>
                                            <p:cond delay="0"/>
                                          </p:stCondLst>
                                        </p:cTn>
                                        <p:tgtEl>
                                          <p:spTgt spid="12"/>
                                        </p:tgtEl>
                                        <p:attrNameLst>
                                          <p:attrName>style.visibility</p:attrName>
                                        </p:attrNameLst>
                                      </p:cBhvr>
                                      <p:to>
                                        <p:strVal val="visible"/>
                                      </p:to>
                                    </p:set>
                                    <p:animEffect transition="in" filter="wedg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500" fill="hold">
                                          <p:stCondLst>
                                            <p:cond delay="0"/>
                                          </p:stCondLst>
                                        </p:cTn>
                                        <p:tgtEl>
                                          <p:spTgt spid="11"/>
                                        </p:tgtEl>
                                        <p:attrNameLst>
                                          <p:attrName>style.visibility</p:attrName>
                                        </p:attrNameLst>
                                      </p:cBhvr>
                                      <p:to>
                                        <p:strVal val="visible"/>
                                      </p:to>
                                    </p:set>
                                    <p:animEffect transition="in" filter="wedge">
                                      <p:cBhvr>
                                        <p:cTn id="15" dur="500"/>
                                        <p:tgtEl>
                                          <p:spTgt spid="11"/>
                                        </p:tgtEl>
                                      </p:cBhvr>
                                    </p:animEffect>
                                  </p:childTnLst>
                                </p:cTn>
                              </p:par>
                              <p:par>
                                <p:cTn id="16" presetID="20" presetClass="entr" presetSubtype="0" fill="hold" grpId="0" nodeType="withEffect">
                                  <p:stCondLst>
                                    <p:cond delay="0"/>
                                  </p:stCondLst>
                                  <p:childTnLst>
                                    <p:set>
                                      <p:cBhvr>
                                        <p:cTn id="17" dur="500" fill="hold">
                                          <p:stCondLst>
                                            <p:cond delay="0"/>
                                          </p:stCondLst>
                                        </p:cTn>
                                        <p:tgtEl>
                                          <p:spTgt spid="16"/>
                                        </p:tgtEl>
                                        <p:attrNameLst>
                                          <p:attrName>style.visibility</p:attrName>
                                        </p:attrNameLst>
                                      </p:cBhvr>
                                      <p:to>
                                        <p:strVal val="visible"/>
                                      </p:to>
                                    </p:set>
                                    <p:animEffect transition="in" filter="wedg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1" presetClass="entr" presetSubtype="0" fill="hold" grpId="3"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2" nodeType="clickEffect">
                                  <p:stCondLst>
                                    <p:cond delay="0"/>
                                  </p:stCondLst>
                                  <p:childTnLst>
                                    <p:animEffect transition="out" filter="wipe(down)">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0" presetClass="entr" presetSubtype="0" fill="hold" grpId="0" nodeType="clickEffect">
                                  <p:stCondLst>
                                    <p:cond delay="0"/>
                                  </p:stCondLst>
                                  <p:childTnLst>
                                    <p:set>
                                      <p:cBhvr>
                                        <p:cTn id="53" dur="500" fill="hold">
                                          <p:stCondLst>
                                            <p:cond delay="0"/>
                                          </p:stCondLst>
                                        </p:cTn>
                                        <p:tgtEl>
                                          <p:spTgt spid="19"/>
                                        </p:tgtEl>
                                        <p:attrNameLst>
                                          <p:attrName>style.visibility</p:attrName>
                                        </p:attrNameLst>
                                      </p:cBhvr>
                                      <p:to>
                                        <p:strVal val="visible"/>
                                      </p:to>
                                    </p:set>
                                    <p:animEffect transition="in" filter="wedge">
                                      <p:cBhvr>
                                        <p:cTn id="54" dur="500"/>
                                        <p:tgtEl>
                                          <p:spTgt spid="19"/>
                                        </p:tgtEl>
                                      </p:cBhvr>
                                    </p:animEffect>
                                  </p:childTnLst>
                                </p:cTn>
                              </p:par>
                              <p:par>
                                <p:cTn id="55" presetID="20" presetClass="entr" presetSubtype="0" fill="hold" nodeType="withEffect">
                                  <p:stCondLst>
                                    <p:cond delay="0"/>
                                  </p:stCondLst>
                                  <p:childTnLst>
                                    <p:set>
                                      <p:cBhvr>
                                        <p:cTn id="56" dur="500" fill="hold">
                                          <p:stCondLst>
                                            <p:cond delay="0"/>
                                          </p:stCondLst>
                                        </p:cTn>
                                        <p:tgtEl>
                                          <p:spTgt spid="20"/>
                                        </p:tgtEl>
                                        <p:attrNameLst>
                                          <p:attrName>style.visibility</p:attrName>
                                        </p:attrNameLst>
                                      </p:cBhvr>
                                      <p:to>
                                        <p:strVal val="visible"/>
                                      </p:to>
                                    </p:set>
                                    <p:animEffect transition="in" filter="wedg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4" grpId="1"/>
      <p:bldP spid="8" grpId="1"/>
      <p:bldP spid="7" grpId="0"/>
      <p:bldP spid="7" grpId="1"/>
      <p:bldP spid="5" grpId="0"/>
      <p:bldP spid="5" grpId="1"/>
      <p:bldP spid="10" grpId="0" bldLvl="0" animBg="1"/>
      <p:bldP spid="10" grpId="1" animBg="1"/>
      <p:bldP spid="11" grpId="0" bldLvl="0" animBg="1"/>
      <p:bldP spid="11" grpId="1" animBg="1"/>
      <p:bldP spid="12" grpId="0"/>
      <p:bldP spid="12" grpId="1"/>
      <p:bldP spid="16" grpId="0"/>
      <p:bldP spid="16" grpId="1"/>
      <p:bldP spid="17" grpId="1" animBg="1"/>
      <p:bldP spid="17" grpId="2" bldLvl="0" animBg="1"/>
      <p:bldP spid="17" grpId="3" bldLvl="0" animBg="1"/>
      <p:bldP spid="19" grpId="0" animBg="1"/>
      <p:bldP spid="1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sym typeface="+mn-ea"/>
              </a:rPr>
              <a:t>原理和计算过程</a:t>
            </a:r>
            <a:endParaRPr lang="zh-CN" altLang="en-US" sz="2800"/>
          </a:p>
        </p:txBody>
      </p:sp>
      <p:pic>
        <p:nvPicPr>
          <p:cNvPr id="2" name="图片 1" descr="trans-encoder-decoder"/>
          <p:cNvPicPr>
            <a:picLocks noChangeAspect="1"/>
          </p:cNvPicPr>
          <p:nvPr/>
        </p:nvPicPr>
        <p:blipFill>
          <a:blip r:embed="rId4"/>
          <a:stretch>
            <a:fillRect/>
          </a:stretch>
        </p:blipFill>
        <p:spPr>
          <a:xfrm>
            <a:off x="863600" y="1315085"/>
            <a:ext cx="7559040" cy="5339715"/>
          </a:xfrm>
          <a:prstGeom prst="rect">
            <a:avLst/>
          </a:prstGeom>
        </p:spPr>
      </p:pic>
      <p:sp>
        <p:nvSpPr>
          <p:cNvPr id="3" name="文本框 2"/>
          <p:cNvSpPr txBox="1"/>
          <p:nvPr/>
        </p:nvSpPr>
        <p:spPr>
          <a:xfrm>
            <a:off x="1311275" y="1092200"/>
            <a:ext cx="1943735" cy="645160"/>
          </a:xfrm>
          <a:prstGeom prst="rect">
            <a:avLst/>
          </a:prstGeom>
          <a:noFill/>
        </p:spPr>
        <p:txBody>
          <a:bodyPr wrap="square" rtlCol="0">
            <a:spAutoFit/>
          </a:bodyPr>
          <a:p>
            <a:r>
              <a:rPr lang="zh-CN" altLang="en-US"/>
              <a:t>结构</a:t>
            </a:r>
            <a:r>
              <a:rPr lang="en-US" altLang="zh-CN"/>
              <a:t>/</a:t>
            </a:r>
            <a:r>
              <a:rPr lang="zh-CN" altLang="en-US"/>
              <a:t>基本框架</a:t>
            </a:r>
            <a:r>
              <a:rPr lang="en-US" altLang="zh-CN"/>
              <a:t> - transformer</a:t>
            </a:r>
            <a:r>
              <a:rPr lang="zh-CN" altLang="en-US"/>
              <a:t>部分</a:t>
            </a:r>
            <a:endParaRPr lang="zh-CN" altLang="en-US"/>
          </a:p>
        </p:txBody>
      </p:sp>
      <p:sp>
        <p:nvSpPr>
          <p:cNvPr id="4" name="文本框 3"/>
          <p:cNvSpPr txBox="1"/>
          <p:nvPr/>
        </p:nvSpPr>
        <p:spPr>
          <a:xfrm>
            <a:off x="8981440" y="6139815"/>
            <a:ext cx="3484245" cy="368300"/>
          </a:xfrm>
          <a:prstGeom prst="rect">
            <a:avLst/>
          </a:prstGeom>
          <a:noFill/>
        </p:spPr>
        <p:txBody>
          <a:bodyPr wrap="square" rtlCol="0">
            <a:spAutoFit/>
          </a:bodyPr>
          <a:p>
            <a:r>
              <a:rPr lang="zh-CN" altLang="en-US"/>
              <a:t>输入</a:t>
            </a:r>
            <a:r>
              <a:rPr lang="en-US" altLang="zh-CN"/>
              <a:t>: </a:t>
            </a:r>
            <a:r>
              <a:rPr lang="zh-CN" altLang="en-US"/>
              <a:t>词句</a:t>
            </a:r>
            <a:r>
              <a:rPr lang="en-US" altLang="zh-CN"/>
              <a:t>/</a:t>
            </a:r>
            <a:r>
              <a:rPr lang="zh-CN" altLang="en-US"/>
              <a:t>图像</a:t>
            </a:r>
            <a:r>
              <a:rPr lang="en-US" altLang="zh-CN"/>
              <a:t>/etc</a:t>
            </a:r>
            <a:endParaRPr lang="en-US" altLang="zh-CN"/>
          </a:p>
        </p:txBody>
      </p:sp>
      <p:sp>
        <p:nvSpPr>
          <p:cNvPr id="5" name="文本框 4"/>
          <p:cNvSpPr txBox="1"/>
          <p:nvPr/>
        </p:nvSpPr>
        <p:spPr>
          <a:xfrm>
            <a:off x="8981440" y="1914525"/>
            <a:ext cx="2304415" cy="645160"/>
          </a:xfrm>
          <a:prstGeom prst="rect">
            <a:avLst/>
          </a:prstGeom>
          <a:noFill/>
        </p:spPr>
        <p:txBody>
          <a:bodyPr wrap="square" rtlCol="0">
            <a:spAutoFit/>
          </a:bodyPr>
          <a:p>
            <a:r>
              <a:rPr lang="zh-CN" altLang="en-US"/>
              <a:t>输出</a:t>
            </a:r>
            <a:r>
              <a:rPr lang="en-US" altLang="zh-CN"/>
              <a:t>: 多分类任务,</a:t>
            </a:r>
            <a:endParaRPr lang="en-US" altLang="zh-CN"/>
          </a:p>
          <a:p>
            <a:r>
              <a:rPr lang="en-US" altLang="zh-CN"/>
              <a:t>i.e.预测字的概率 </a:t>
            </a:r>
            <a:endParaRPr lang="en-US" altLang="zh-CN"/>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5" name="直接连接符 14"/>
          <p:cNvCxnSpPr/>
          <p:nvPr userDrawn="1">
            <p:custDataLst>
              <p:tags r:id="rId1"/>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2"/>
            </p:custDataLst>
          </p:nvPr>
        </p:nvSpPr>
        <p:spPr>
          <a:xfrm>
            <a:off x="7334885" y="437515"/>
            <a:ext cx="3992245" cy="521970"/>
          </a:xfrm>
          <a:prstGeom prst="rect">
            <a:avLst/>
          </a:prstGeom>
          <a:noFill/>
        </p:spPr>
        <p:txBody>
          <a:bodyPr wrap="square" rtlCol="0">
            <a:spAutoFit/>
          </a:bodyPr>
          <a:p>
            <a:pPr algn="r"/>
            <a:r>
              <a:rPr lang="zh-CN" altLang="en-US" sz="2800">
                <a:sym typeface="+mn-ea"/>
              </a:rPr>
              <a:t>原理和计算过程</a:t>
            </a:r>
            <a:endParaRPr lang="zh-CN" altLang="en-US" sz="2800"/>
          </a:p>
        </p:txBody>
      </p:sp>
      <p:pic>
        <p:nvPicPr>
          <p:cNvPr id="3" name="图片 2" descr="trans2"/>
          <p:cNvPicPr>
            <a:picLocks noChangeAspect="1"/>
          </p:cNvPicPr>
          <p:nvPr/>
        </p:nvPicPr>
        <p:blipFill>
          <a:blip r:embed="rId3"/>
          <a:stretch>
            <a:fillRect/>
          </a:stretch>
        </p:blipFill>
        <p:spPr>
          <a:xfrm>
            <a:off x="1909445" y="4095115"/>
            <a:ext cx="8372475" cy="2657475"/>
          </a:xfrm>
          <a:prstGeom prst="rect">
            <a:avLst/>
          </a:prstGeom>
        </p:spPr>
      </p:pic>
      <p:pic>
        <p:nvPicPr>
          <p:cNvPr id="2" name="图片 1" descr="trans3"/>
          <p:cNvPicPr>
            <a:picLocks noChangeAspect="1"/>
          </p:cNvPicPr>
          <p:nvPr/>
        </p:nvPicPr>
        <p:blipFill>
          <a:blip r:embed="rId4"/>
          <a:srcRect t="1360" r="1320"/>
          <a:stretch>
            <a:fillRect/>
          </a:stretch>
        </p:blipFill>
        <p:spPr>
          <a:xfrm>
            <a:off x="609600" y="276860"/>
            <a:ext cx="5980430" cy="3959860"/>
          </a:xfrm>
          <a:prstGeom prst="rect">
            <a:avLst/>
          </a:prstGeom>
        </p:spPr>
      </p:pic>
      <p:sp>
        <p:nvSpPr>
          <p:cNvPr id="4" name="文本框 3"/>
          <p:cNvSpPr txBox="1"/>
          <p:nvPr/>
        </p:nvSpPr>
        <p:spPr>
          <a:xfrm>
            <a:off x="6668770" y="1772920"/>
            <a:ext cx="6096000" cy="645160"/>
          </a:xfrm>
          <a:prstGeom prst="rect">
            <a:avLst/>
          </a:prstGeom>
          <a:noFill/>
        </p:spPr>
        <p:txBody>
          <a:bodyPr wrap="square" rtlCol="0" anchor="t">
            <a:spAutoFit/>
          </a:bodyPr>
          <a:p>
            <a:r>
              <a:rPr lang="zh-CN" altLang="en-US"/>
              <a:t>Encoding: Input输入 -&gt; Positional Encoding位置</a:t>
            </a:r>
            <a:r>
              <a:rPr lang="zh-CN" altLang="en-US"/>
              <a:t>编码</a:t>
            </a:r>
            <a:endParaRPr lang="zh-CN" altLang="en-US"/>
          </a:p>
          <a:p>
            <a:r>
              <a:rPr lang="en-US" altLang="zh-CN"/>
              <a:t>-&gt; </a:t>
            </a:r>
            <a:r>
              <a:rPr lang="zh-CN" altLang="en-US"/>
              <a:t>自注意力机制 -&gt; 前反馈</a:t>
            </a:r>
            <a:r>
              <a:rPr lang="zh-CN" altLang="en-US"/>
              <a:t>网络</a:t>
            </a:r>
            <a:endParaRPr lang="zh-CN" altLang="en-US"/>
          </a:p>
        </p:txBody>
      </p:sp>
      <p:cxnSp>
        <p:nvCxnSpPr>
          <p:cNvPr id="13" name="直接连接符 12"/>
          <p:cNvCxnSpPr/>
          <p:nvPr userDrawn="1">
            <p:custDataLst>
              <p:tags r:id="rId5"/>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18940" y="2531110"/>
            <a:ext cx="1592580" cy="368300"/>
          </a:xfrm>
          <a:prstGeom prst="rect">
            <a:avLst/>
          </a:prstGeom>
          <a:noFill/>
        </p:spPr>
        <p:txBody>
          <a:bodyPr wrap="square" rtlCol="0">
            <a:spAutoFit/>
          </a:bodyPr>
          <a:p>
            <a:r>
              <a:rPr lang="zh-CN" altLang="en-US"/>
              <a:t>自注意力</a:t>
            </a:r>
            <a:r>
              <a:rPr lang="zh-CN" altLang="en-US"/>
              <a:t>机制</a:t>
            </a:r>
            <a:endParaRPr lang="zh-CN" altLang="en-US"/>
          </a:p>
        </p:txBody>
      </p:sp>
      <p:sp>
        <p:nvSpPr>
          <p:cNvPr id="7" name="文本框 6"/>
          <p:cNvSpPr txBox="1"/>
          <p:nvPr/>
        </p:nvSpPr>
        <p:spPr>
          <a:xfrm>
            <a:off x="4283075" y="792480"/>
            <a:ext cx="1720215" cy="368300"/>
          </a:xfrm>
          <a:prstGeom prst="rect">
            <a:avLst/>
          </a:prstGeom>
          <a:noFill/>
        </p:spPr>
        <p:txBody>
          <a:bodyPr wrap="square" rtlCol="0">
            <a:spAutoFit/>
          </a:bodyPr>
          <a:p>
            <a:r>
              <a:rPr lang="zh-CN" altLang="en-US"/>
              <a:t>前反馈</a:t>
            </a:r>
            <a:r>
              <a:rPr lang="zh-CN" altLang="en-US"/>
              <a:t>网络</a:t>
            </a:r>
            <a:endParaRPr lang="zh-CN" altLang="en-US"/>
          </a:p>
        </p:txBody>
      </p:sp>
      <p:sp>
        <p:nvSpPr>
          <p:cNvPr id="8" name="文本框 7"/>
          <p:cNvSpPr txBox="1"/>
          <p:nvPr/>
        </p:nvSpPr>
        <p:spPr>
          <a:xfrm>
            <a:off x="6668770" y="3173095"/>
            <a:ext cx="6096000" cy="645160"/>
          </a:xfrm>
          <a:prstGeom prst="rect">
            <a:avLst/>
          </a:prstGeom>
          <a:noFill/>
        </p:spPr>
        <p:txBody>
          <a:bodyPr wrap="square" rtlCol="0" anchor="t">
            <a:spAutoFit/>
          </a:bodyPr>
          <a:p>
            <a:r>
              <a:rPr lang="en-US" altLang="zh-CN">
                <a:sym typeface="+mn-ea"/>
              </a:rPr>
              <a:t>De</a:t>
            </a:r>
            <a:r>
              <a:rPr lang="zh-CN" altLang="en-US">
                <a:sym typeface="+mn-ea"/>
              </a:rPr>
              <a:t>coding: 输入 </a:t>
            </a:r>
            <a:r>
              <a:rPr lang="en-US" altLang="zh-CN">
                <a:sym typeface="+mn-ea"/>
              </a:rPr>
              <a:t>-&gt; </a:t>
            </a:r>
            <a:r>
              <a:rPr lang="zh-CN" altLang="en-US">
                <a:sym typeface="+mn-ea"/>
              </a:rPr>
              <a:t>自注意力机制</a:t>
            </a:r>
            <a:endParaRPr lang="zh-CN" altLang="en-US">
              <a:sym typeface="+mn-ea"/>
            </a:endParaRPr>
          </a:p>
          <a:p>
            <a:r>
              <a:rPr lang="zh-CN" altLang="en-US">
                <a:sym typeface="+mn-ea"/>
              </a:rPr>
              <a:t> -&gt; 编解码注意力机制</a:t>
            </a:r>
            <a:r>
              <a:rPr lang="en-US" altLang="zh-CN">
                <a:sym typeface="+mn-ea"/>
              </a:rPr>
              <a:t> -&gt; </a:t>
            </a:r>
            <a:r>
              <a:rPr lang="zh-CN" altLang="en-US">
                <a:sym typeface="+mn-ea"/>
              </a:rPr>
              <a:t>前反馈</a:t>
            </a:r>
            <a:r>
              <a:rPr lang="zh-CN" altLang="en-US">
                <a:sym typeface="+mn-ea"/>
              </a:rPr>
              <a:t>网络</a:t>
            </a:r>
            <a:endParaRPr lang="zh-CN" altLang="en-US">
              <a:sym typeface="+mn-ea"/>
            </a:endParaRPr>
          </a:p>
        </p:txBody>
      </p:sp>
      <p:sp>
        <p:nvSpPr>
          <p:cNvPr id="9" name="文本框 8"/>
          <p:cNvSpPr txBox="1"/>
          <p:nvPr/>
        </p:nvSpPr>
        <p:spPr>
          <a:xfrm>
            <a:off x="10093325" y="5240020"/>
            <a:ext cx="2098675" cy="368300"/>
          </a:xfrm>
          <a:prstGeom prst="rect">
            <a:avLst/>
          </a:prstGeom>
          <a:noFill/>
        </p:spPr>
        <p:txBody>
          <a:bodyPr wrap="square" rtlCol="0">
            <a:spAutoFit/>
          </a:bodyPr>
          <a:p>
            <a:r>
              <a:rPr lang="zh-CN" altLang="en-US">
                <a:sym typeface="+mn-ea"/>
              </a:rPr>
              <a:t>编解码注意力机制</a:t>
            </a:r>
            <a:endParaRPr lang="zh-CN" altLang="en-US"/>
          </a:p>
        </p:txBody>
      </p:sp>
      <p:pic>
        <p:nvPicPr>
          <p:cNvPr id="12" name="图片 11"/>
          <p:cNvPicPr>
            <a:picLocks noChangeAspect="1"/>
          </p:cNvPicPr>
          <p:nvPr/>
        </p:nvPicPr>
        <p:blipFill>
          <a:blip r:embed="rId6"/>
          <a:srcRect l="4067"/>
          <a:stretch>
            <a:fillRect/>
          </a:stretch>
        </p:blipFill>
        <p:spPr>
          <a:xfrm>
            <a:off x="-62865" y="1916430"/>
            <a:ext cx="2186940" cy="4573270"/>
          </a:xfrm>
          <a:prstGeom prst="rect">
            <a:avLst/>
          </a:prstGeom>
        </p:spPr>
      </p:pic>
      <p:sp>
        <p:nvSpPr>
          <p:cNvPr id="14" name="圆角矩形 13"/>
          <p:cNvSpPr/>
          <p:nvPr>
            <p:custDataLst>
              <p:tags r:id="rId7"/>
            </p:custDataLst>
          </p:nvPr>
        </p:nvSpPr>
        <p:spPr>
          <a:xfrm>
            <a:off x="-63500" y="3172460"/>
            <a:ext cx="2113280" cy="134747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custDataLst>
              <p:tags r:id="rId8"/>
            </p:custDataLst>
          </p:nvPr>
        </p:nvSpPr>
        <p:spPr>
          <a:xfrm>
            <a:off x="-63500" y="4688205"/>
            <a:ext cx="2113280" cy="150177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箭头连接符 16"/>
          <p:cNvCxnSpPr/>
          <p:nvPr/>
        </p:nvCxnSpPr>
        <p:spPr>
          <a:xfrm>
            <a:off x="2076450" y="3984625"/>
            <a:ext cx="4658360" cy="13398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8" name="图片 17" descr="C:\Users\xuyy\xyy\transformer\ppt\FFN.pngFFN"/>
          <p:cNvPicPr>
            <a:picLocks noChangeAspect="1"/>
          </p:cNvPicPr>
          <p:nvPr/>
        </p:nvPicPr>
        <p:blipFill>
          <a:blip r:embed="rId9"/>
          <a:srcRect/>
          <a:stretch>
            <a:fillRect/>
          </a:stretch>
        </p:blipFill>
        <p:spPr>
          <a:xfrm>
            <a:off x="2792730" y="3878898"/>
            <a:ext cx="4542155" cy="808990"/>
          </a:xfrm>
          <a:prstGeom prst="rect">
            <a:avLst/>
          </a:prstGeom>
        </p:spPr>
      </p:pic>
      <p:pic>
        <p:nvPicPr>
          <p:cNvPr id="22" name="图片 21" descr="5484ae20bf9302c5e5a4fc4d22a87d7"/>
          <p:cNvPicPr>
            <a:picLocks noChangeAspect="1"/>
          </p:cNvPicPr>
          <p:nvPr/>
        </p:nvPicPr>
        <p:blipFill>
          <a:blip r:embed="rId10"/>
          <a:stretch>
            <a:fillRect/>
          </a:stretch>
        </p:blipFill>
        <p:spPr>
          <a:xfrm>
            <a:off x="2792730" y="4615815"/>
            <a:ext cx="4567555" cy="199453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500" fill="hold">
                                          <p:stCondLst>
                                            <p:cond delay="0"/>
                                          </p:stCondLst>
                                        </p:cTn>
                                        <p:tgtEl>
                                          <p:spTgt spid="18"/>
                                        </p:tgtEl>
                                        <p:attrNameLst>
                                          <p:attrName>style.visibility</p:attrName>
                                        </p:attrNameLst>
                                      </p:cBhvr>
                                      <p:to>
                                        <p:strVal val="visible"/>
                                      </p:to>
                                    </p:set>
                                    <p:animEffect transition="in" filter="wedge">
                                      <p:cBhvr>
                                        <p:cTn id="7" dur="500"/>
                                        <p:tgtEl>
                                          <p:spTgt spid="18"/>
                                        </p:tgtEl>
                                      </p:cBhvr>
                                    </p:animEffect>
                                  </p:childTnLst>
                                </p:cTn>
                              </p:par>
                              <p:par>
                                <p:cTn id="8" presetID="20" presetClass="entr" presetSubtype="0" fill="hold" nodeType="withEffect">
                                  <p:stCondLst>
                                    <p:cond delay="0"/>
                                  </p:stCondLst>
                                  <p:childTnLst>
                                    <p:set>
                                      <p:cBhvr>
                                        <p:cTn id="9" dur="500" fill="hold">
                                          <p:stCondLst>
                                            <p:cond delay="0"/>
                                          </p:stCondLst>
                                        </p:cTn>
                                        <p:tgtEl>
                                          <p:spTgt spid="22"/>
                                        </p:tgtEl>
                                        <p:attrNameLst>
                                          <p:attrName>style.visibility</p:attrName>
                                        </p:attrNameLst>
                                      </p:cBhvr>
                                      <p:to>
                                        <p:strVal val="visible"/>
                                      </p:to>
                                    </p:set>
                                    <p:animEffect transition="in" filter="wedg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xit" presetSubtype="1" fill="hold" nodeType="withEffect">
                                  <p:stCondLst>
                                    <p:cond delay="0"/>
                                  </p:stCondLst>
                                  <p:childTnLst>
                                    <p:anim calcmode="lin" valueType="num">
                                      <p:cBhvr additive="base">
                                        <p:cTn id="26" dur="500"/>
                                        <p:tgtEl>
                                          <p:spTgt spid="2"/>
                                        </p:tgtEl>
                                        <p:attrNameLst>
                                          <p:attrName>ppt_x</p:attrName>
                                        </p:attrNameLst>
                                      </p:cBhvr>
                                      <p:tavLst>
                                        <p:tav tm="0">
                                          <p:val>
                                            <p:strVal val="ppt_x"/>
                                          </p:val>
                                        </p:tav>
                                        <p:tav tm="100000">
                                          <p:val>
                                            <p:strVal val="ppt_x"/>
                                          </p:val>
                                        </p:tav>
                                      </p:tavLst>
                                    </p:anim>
                                    <p:anim calcmode="lin" valueType="num">
                                      <p:cBhvr additive="base">
                                        <p:cTn id="27" dur="500"/>
                                        <p:tgtEl>
                                          <p:spTgt spid="2"/>
                                        </p:tgtEl>
                                        <p:attrNameLst>
                                          <p:attrName>ppt_y</p:attrName>
                                        </p:attrNameLst>
                                      </p:cBhvr>
                                      <p:tavLst>
                                        <p:tav tm="0">
                                          <p:val>
                                            <p:strVal val="ppt_y"/>
                                          </p:val>
                                        </p:tav>
                                        <p:tav tm="100000">
                                          <p:val>
                                            <p:strVal val="0-ppt_h/2"/>
                                          </p:val>
                                        </p:tav>
                                      </p:tavLst>
                                    </p:anim>
                                    <p:set>
                                      <p:cBhvr>
                                        <p:cTn id="28" dur="1" fill="hold">
                                          <p:stCondLst>
                                            <p:cond delay="499"/>
                                          </p:stCondLst>
                                        </p:cTn>
                                        <p:tgtEl>
                                          <p:spTgt spid="2"/>
                                        </p:tgtEl>
                                        <p:attrNameLst>
                                          <p:attrName>style.visibility</p:attrName>
                                        </p:attrNameLst>
                                      </p:cBhvr>
                                      <p:to>
                                        <p:strVal val="hidden"/>
                                      </p:to>
                                    </p:set>
                                  </p:childTnLst>
                                </p:cTn>
                              </p:par>
                              <p:par>
                                <p:cTn id="29" presetID="2" presetClass="exit" presetSubtype="1" fill="hold" nodeType="withEffect">
                                  <p:stCondLst>
                                    <p:cond delay="0"/>
                                  </p:stCondLst>
                                  <p:childTnLst>
                                    <p:anim calcmode="lin" valueType="num">
                                      <p:cBhvr additive="base">
                                        <p:cTn id="30" dur="500"/>
                                        <p:tgtEl>
                                          <p:spTgt spid="18"/>
                                        </p:tgtEl>
                                        <p:attrNameLst>
                                          <p:attrName>ppt_x</p:attrName>
                                        </p:attrNameLst>
                                      </p:cBhvr>
                                      <p:tavLst>
                                        <p:tav tm="0">
                                          <p:val>
                                            <p:strVal val="ppt_x"/>
                                          </p:val>
                                        </p:tav>
                                        <p:tav tm="100000">
                                          <p:val>
                                            <p:strVal val="ppt_x"/>
                                          </p:val>
                                        </p:tav>
                                      </p:tavLst>
                                    </p:anim>
                                    <p:anim calcmode="lin" valueType="num">
                                      <p:cBhvr additive="base">
                                        <p:cTn id="31" dur="500"/>
                                        <p:tgtEl>
                                          <p:spTgt spid="18"/>
                                        </p:tgtEl>
                                        <p:attrNameLst>
                                          <p:attrName>ppt_y</p:attrName>
                                        </p:attrNameLst>
                                      </p:cBhvr>
                                      <p:tavLst>
                                        <p:tav tm="0">
                                          <p:val>
                                            <p:strVal val="ppt_y"/>
                                          </p:val>
                                        </p:tav>
                                        <p:tav tm="100000">
                                          <p:val>
                                            <p:strVal val="0-ppt_h/2"/>
                                          </p:val>
                                        </p:tav>
                                      </p:tavLst>
                                    </p:anim>
                                    <p:set>
                                      <p:cBhvr>
                                        <p:cTn id="32" dur="1" fill="hold">
                                          <p:stCondLst>
                                            <p:cond delay="499"/>
                                          </p:stCondLst>
                                        </p:cTn>
                                        <p:tgtEl>
                                          <p:spTgt spid="18"/>
                                        </p:tgtEl>
                                        <p:attrNameLst>
                                          <p:attrName>style.visibility</p:attrName>
                                        </p:attrNameLst>
                                      </p:cBhvr>
                                      <p:to>
                                        <p:strVal val="hidden"/>
                                      </p:to>
                                    </p:set>
                                  </p:childTnLst>
                                </p:cTn>
                              </p:par>
                              <p:par>
                                <p:cTn id="33" presetID="2" presetClass="exit" presetSubtype="1" fill="hold" nodeType="withEffect">
                                  <p:stCondLst>
                                    <p:cond delay="0"/>
                                  </p:stCondLst>
                                  <p:childTnLst>
                                    <p:anim calcmode="lin" valueType="num">
                                      <p:cBhvr additive="base">
                                        <p:cTn id="34" dur="500"/>
                                        <p:tgtEl>
                                          <p:spTgt spid="22"/>
                                        </p:tgtEl>
                                        <p:attrNameLst>
                                          <p:attrName>ppt_x</p:attrName>
                                        </p:attrNameLst>
                                      </p:cBhvr>
                                      <p:tavLst>
                                        <p:tav tm="0">
                                          <p:val>
                                            <p:strVal val="ppt_x"/>
                                          </p:val>
                                        </p:tav>
                                        <p:tav tm="100000">
                                          <p:val>
                                            <p:strVal val="ppt_x"/>
                                          </p:val>
                                        </p:tav>
                                      </p:tavLst>
                                    </p:anim>
                                    <p:anim calcmode="lin" valueType="num">
                                      <p:cBhvr additive="base">
                                        <p:cTn id="35" dur="500"/>
                                        <p:tgtEl>
                                          <p:spTgt spid="22"/>
                                        </p:tgtEl>
                                        <p:attrNameLst>
                                          <p:attrName>ppt_y</p:attrName>
                                        </p:attrNameLst>
                                      </p:cBhvr>
                                      <p:tavLst>
                                        <p:tav tm="0">
                                          <p:val>
                                            <p:strVal val="ppt_y"/>
                                          </p:val>
                                        </p:tav>
                                        <p:tav tm="100000">
                                          <p:val>
                                            <p:strVal val="0-ppt_h/2"/>
                                          </p:val>
                                        </p:tav>
                                      </p:tavLst>
                                    </p:anim>
                                    <p:set>
                                      <p:cBhvr>
                                        <p:cTn id="36" dur="1" fill="hold">
                                          <p:stCondLst>
                                            <p:cond delay="499"/>
                                          </p:stCondLst>
                                        </p:cTn>
                                        <p:tgtEl>
                                          <p:spTgt spid="22"/>
                                        </p:tgtEl>
                                        <p:attrNameLst>
                                          <p:attrName>style.visibility</p:attrName>
                                        </p:attrNameLst>
                                      </p:cBhvr>
                                      <p:to>
                                        <p:strVal val="hidden"/>
                                      </p:to>
                                    </p:set>
                                  </p:childTnLst>
                                </p:cTn>
                              </p:par>
                              <p:par>
                                <p:cTn id="37" presetID="2" presetClass="exit" presetSubtype="1" fill="hold" grpId="0" nodeType="withEffect">
                                  <p:stCondLst>
                                    <p:cond delay="0"/>
                                  </p:stCondLst>
                                  <p:childTnLst>
                                    <p:anim calcmode="lin" valueType="num">
                                      <p:cBhvr additive="base">
                                        <p:cTn id="38" dur="500"/>
                                        <p:tgtEl>
                                          <p:spTgt spid="4"/>
                                        </p:tgtEl>
                                        <p:attrNameLst>
                                          <p:attrName>ppt_x</p:attrName>
                                        </p:attrNameLst>
                                      </p:cBhvr>
                                      <p:tavLst>
                                        <p:tav tm="0">
                                          <p:val>
                                            <p:strVal val="ppt_x"/>
                                          </p:val>
                                        </p:tav>
                                        <p:tav tm="100000">
                                          <p:val>
                                            <p:strVal val="ppt_x"/>
                                          </p:val>
                                        </p:tav>
                                      </p:tavLst>
                                    </p:anim>
                                    <p:anim calcmode="lin" valueType="num">
                                      <p:cBhvr additive="base">
                                        <p:cTn id="39" dur="500"/>
                                        <p:tgtEl>
                                          <p:spTgt spid="4"/>
                                        </p:tgtEl>
                                        <p:attrNameLst>
                                          <p:attrName>ppt_y</p:attrName>
                                        </p:attrNameLst>
                                      </p:cBhvr>
                                      <p:tavLst>
                                        <p:tav tm="0">
                                          <p:val>
                                            <p:strVal val="ppt_y"/>
                                          </p:val>
                                        </p:tav>
                                        <p:tav tm="100000">
                                          <p:val>
                                            <p:strVal val="0-ppt_h/2"/>
                                          </p:val>
                                        </p:tav>
                                      </p:tavLst>
                                    </p:anim>
                                    <p:set>
                                      <p:cBhvr>
                                        <p:cTn id="40" dur="1" fill="hold">
                                          <p:stCondLst>
                                            <p:cond delay="499"/>
                                          </p:stCondLst>
                                        </p:cTn>
                                        <p:tgtEl>
                                          <p:spTgt spid="4"/>
                                        </p:tgtEl>
                                        <p:attrNameLst>
                                          <p:attrName>style.visibility</p:attrName>
                                        </p:attrNameLst>
                                      </p:cBhvr>
                                      <p:to>
                                        <p:strVal val="hidden"/>
                                      </p:to>
                                    </p:set>
                                  </p:childTnLst>
                                </p:cTn>
                              </p:par>
                              <p:par>
                                <p:cTn id="41" presetID="2" presetClass="exit" presetSubtype="1" fill="hold" grpId="0" nodeType="withEffect">
                                  <p:stCondLst>
                                    <p:cond delay="0"/>
                                  </p:stCondLst>
                                  <p:childTnLst>
                                    <p:anim calcmode="lin" valueType="num">
                                      <p:cBhvr additive="base">
                                        <p:cTn id="42" dur="500"/>
                                        <p:tgtEl>
                                          <p:spTgt spid="7"/>
                                        </p:tgtEl>
                                        <p:attrNameLst>
                                          <p:attrName>ppt_x</p:attrName>
                                        </p:attrNameLst>
                                      </p:cBhvr>
                                      <p:tavLst>
                                        <p:tav tm="0">
                                          <p:val>
                                            <p:strVal val="ppt_x"/>
                                          </p:val>
                                        </p:tav>
                                        <p:tav tm="100000">
                                          <p:val>
                                            <p:strVal val="ppt_x"/>
                                          </p:val>
                                        </p:tav>
                                      </p:tavLst>
                                    </p:anim>
                                    <p:anim calcmode="lin" valueType="num">
                                      <p:cBhvr additive="base">
                                        <p:cTn id="43" dur="500"/>
                                        <p:tgtEl>
                                          <p:spTgt spid="7"/>
                                        </p:tgtEl>
                                        <p:attrNameLst>
                                          <p:attrName>ppt_y</p:attrName>
                                        </p:attrNameLst>
                                      </p:cBhvr>
                                      <p:tavLst>
                                        <p:tav tm="0">
                                          <p:val>
                                            <p:strVal val="ppt_y"/>
                                          </p:val>
                                        </p:tav>
                                        <p:tav tm="100000">
                                          <p:val>
                                            <p:strVal val="0-ppt_h/2"/>
                                          </p:val>
                                        </p:tav>
                                      </p:tavLst>
                                    </p:anim>
                                    <p:set>
                                      <p:cBhvr>
                                        <p:cTn id="44" dur="1" fill="hold">
                                          <p:stCondLst>
                                            <p:cond delay="499"/>
                                          </p:stCondLst>
                                        </p:cTn>
                                        <p:tgtEl>
                                          <p:spTgt spid="7"/>
                                        </p:tgtEl>
                                        <p:attrNameLst>
                                          <p:attrName>style.visibility</p:attrName>
                                        </p:attrNameLst>
                                      </p:cBhvr>
                                      <p:to>
                                        <p:strVal val="hidden"/>
                                      </p:to>
                                    </p:set>
                                  </p:childTnLst>
                                </p:cTn>
                              </p:par>
                              <p:par>
                                <p:cTn id="45" presetID="2" presetClass="exit" presetSubtype="1" fill="hold" grpId="0" nodeType="withEffect">
                                  <p:stCondLst>
                                    <p:cond delay="0"/>
                                  </p:stCondLst>
                                  <p:childTnLst>
                                    <p:anim calcmode="lin" valueType="num">
                                      <p:cBhvr additive="base">
                                        <p:cTn id="46" dur="500"/>
                                        <p:tgtEl>
                                          <p:spTgt spid="5"/>
                                        </p:tgtEl>
                                        <p:attrNameLst>
                                          <p:attrName>ppt_x</p:attrName>
                                        </p:attrNameLst>
                                      </p:cBhvr>
                                      <p:tavLst>
                                        <p:tav tm="0">
                                          <p:val>
                                            <p:strVal val="ppt_x"/>
                                          </p:val>
                                        </p:tav>
                                        <p:tav tm="100000">
                                          <p:val>
                                            <p:strVal val="ppt_x"/>
                                          </p:val>
                                        </p:tav>
                                      </p:tavLst>
                                    </p:anim>
                                    <p:anim calcmode="lin" valueType="num">
                                      <p:cBhvr additive="base">
                                        <p:cTn id="47" dur="500"/>
                                        <p:tgtEl>
                                          <p:spTgt spid="5"/>
                                        </p:tgtEl>
                                        <p:attrNameLst>
                                          <p:attrName>ppt_y</p:attrName>
                                        </p:attrNameLst>
                                      </p:cBhvr>
                                      <p:tavLst>
                                        <p:tav tm="0">
                                          <p:val>
                                            <p:strVal val="ppt_y"/>
                                          </p:val>
                                        </p:tav>
                                        <p:tav tm="100000">
                                          <p:val>
                                            <p:strVal val="0-ppt_h/2"/>
                                          </p:val>
                                        </p:tav>
                                      </p:tavLst>
                                    </p:anim>
                                    <p:set>
                                      <p:cBhvr>
                                        <p:cTn id="48" dur="1" fill="hold">
                                          <p:stCondLst>
                                            <p:cond delay="499"/>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0" presetClass="entr" presetSubtype="0" fill="hold" nodeType="clickEffect">
                                  <p:stCondLst>
                                    <p:cond delay="0"/>
                                  </p:stCondLst>
                                  <p:childTnLst>
                                    <p:set>
                                      <p:cBhvr>
                                        <p:cTn id="52" dur="500" fill="hold">
                                          <p:stCondLst>
                                            <p:cond delay="0"/>
                                          </p:stCondLst>
                                        </p:cTn>
                                        <p:tgtEl>
                                          <p:spTgt spid="12"/>
                                        </p:tgtEl>
                                        <p:attrNameLst>
                                          <p:attrName>style.visibility</p:attrName>
                                        </p:attrNameLst>
                                      </p:cBhvr>
                                      <p:to>
                                        <p:strVal val="visible"/>
                                      </p:to>
                                    </p:set>
                                    <p:animEffect transition="in" filter="wedg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20" presetClass="entr" presetSubtype="0" fill="hold" grpId="0" nodeType="clickEffect">
                                  <p:stCondLst>
                                    <p:cond delay="0"/>
                                  </p:stCondLst>
                                  <p:childTnLst>
                                    <p:set>
                                      <p:cBhvr>
                                        <p:cTn id="57" dur="500" fill="hold">
                                          <p:stCondLst>
                                            <p:cond delay="0"/>
                                          </p:stCondLst>
                                        </p:cTn>
                                        <p:tgtEl>
                                          <p:spTgt spid="14"/>
                                        </p:tgtEl>
                                        <p:attrNameLst>
                                          <p:attrName>style.visibility</p:attrName>
                                        </p:attrNameLst>
                                      </p:cBhvr>
                                      <p:to>
                                        <p:strVal val="visible"/>
                                      </p:to>
                                    </p:set>
                                    <p:animEffect transition="in" filter="wedge">
                                      <p:cBhvr>
                                        <p:cTn id="58" dur="500"/>
                                        <p:tgtEl>
                                          <p:spTgt spid="14"/>
                                        </p:tgtEl>
                                      </p:cBhvr>
                                    </p:animEffect>
                                  </p:childTnLst>
                                </p:cTn>
                              </p:par>
                              <p:par>
                                <p:cTn id="59" presetID="20" presetClass="entr" presetSubtype="0" fill="hold" nodeType="withEffect">
                                  <p:stCondLst>
                                    <p:cond delay="0"/>
                                  </p:stCondLst>
                                  <p:childTnLst>
                                    <p:set>
                                      <p:cBhvr>
                                        <p:cTn id="60" dur="500" fill="hold">
                                          <p:stCondLst>
                                            <p:cond delay="0"/>
                                          </p:stCondLst>
                                        </p:cTn>
                                        <p:tgtEl>
                                          <p:spTgt spid="17"/>
                                        </p:tgtEl>
                                        <p:attrNameLst>
                                          <p:attrName>style.visibility</p:attrName>
                                        </p:attrNameLst>
                                      </p:cBhvr>
                                      <p:to>
                                        <p:strVal val="visible"/>
                                      </p:to>
                                    </p:set>
                                    <p:animEffect transition="in" filter="wedg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0" presetClass="entr" presetSubtype="0" fill="hold" grpId="0" nodeType="clickEffect">
                                  <p:stCondLst>
                                    <p:cond delay="0"/>
                                  </p:stCondLst>
                                  <p:childTnLst>
                                    <p:set>
                                      <p:cBhvr>
                                        <p:cTn id="65" dur="500" fill="hold">
                                          <p:stCondLst>
                                            <p:cond delay="0"/>
                                          </p:stCondLst>
                                        </p:cTn>
                                        <p:tgtEl>
                                          <p:spTgt spid="16"/>
                                        </p:tgtEl>
                                        <p:attrNameLst>
                                          <p:attrName>style.visibility</p:attrName>
                                        </p:attrNameLst>
                                      </p:cBhvr>
                                      <p:to>
                                        <p:strVal val="visible"/>
                                      </p:to>
                                    </p:set>
                                    <p:animEffect transition="in" filter="wedg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4" grpId="0" bldLvl="0" animBg="1"/>
      <p:bldP spid="14" grpId="1" animBg="1"/>
      <p:bldP spid="16" grpId="0" bldLvl="0" animBg="1"/>
      <p:bldP spid="16" grpId="1" animBg="1"/>
      <p:bldP spid="4" grpId="0"/>
      <p:bldP spid="7" grpId="0"/>
      <p:bldP spid="5" grpId="0"/>
      <p:bldP spid="4" grpId="1"/>
      <p:bldP spid="7" grpId="1"/>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7172"/>
          <a:stretch>
            <a:fillRect/>
          </a:stretch>
        </p:blipFill>
        <p:spPr>
          <a:xfrm>
            <a:off x="62230" y="0"/>
            <a:ext cx="6242050" cy="1257935"/>
          </a:xfrm>
          <a:prstGeom prst="rect">
            <a:avLst/>
          </a:prstGeom>
        </p:spPr>
      </p:pic>
      <p:pic>
        <p:nvPicPr>
          <p:cNvPr id="5" name="图片 4" descr="qkv"/>
          <p:cNvPicPr>
            <a:picLocks noChangeAspect="1"/>
          </p:cNvPicPr>
          <p:nvPr/>
        </p:nvPicPr>
        <p:blipFill>
          <a:blip r:embed="rId3"/>
          <a:stretch>
            <a:fillRect/>
          </a:stretch>
        </p:blipFill>
        <p:spPr>
          <a:xfrm>
            <a:off x="5272405" y="1405890"/>
            <a:ext cx="6917055" cy="4363720"/>
          </a:xfrm>
          <a:prstGeom prst="rect">
            <a:avLst/>
          </a:prstGeom>
        </p:spPr>
      </p:pic>
      <p:sp>
        <p:nvSpPr>
          <p:cNvPr id="6" name="文本框 5"/>
          <p:cNvSpPr txBox="1"/>
          <p:nvPr/>
        </p:nvSpPr>
        <p:spPr>
          <a:xfrm>
            <a:off x="7697470" y="448310"/>
            <a:ext cx="3377565" cy="398780"/>
          </a:xfrm>
          <a:prstGeom prst="rect">
            <a:avLst/>
          </a:prstGeom>
          <a:noFill/>
        </p:spPr>
        <p:txBody>
          <a:bodyPr wrap="square" rtlCol="0">
            <a:spAutoFit/>
          </a:bodyPr>
          <a:p>
            <a:pPr algn="r"/>
            <a:r>
              <a:rPr lang="en-US" altLang="zh-CN" sz="2000" b="1">
                <a:latin typeface="微软雅黑" panose="020B0503020204020204" charset="-122"/>
                <a:ea typeface="微软雅黑" panose="020B0503020204020204" charset="-122"/>
                <a:cs typeface="微软雅黑" panose="020B0503020204020204" charset="-122"/>
              </a:rPr>
              <a:t>Self-Attention</a:t>
            </a:r>
            <a:r>
              <a:rPr lang="zh-CN" altLang="en-US" sz="2000" b="1">
                <a:latin typeface="微软雅黑" panose="020B0503020204020204" charset="-122"/>
                <a:ea typeface="微软雅黑" panose="020B0503020204020204" charset="-122"/>
                <a:cs typeface="微软雅黑" panose="020B0503020204020204" charset="-122"/>
              </a:rPr>
              <a:t>计算</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8254365" y="5863590"/>
            <a:ext cx="3011170" cy="645160"/>
          </a:xfrm>
          <a:prstGeom prst="rect">
            <a:avLst/>
          </a:prstGeom>
          <a:noFill/>
        </p:spPr>
        <p:txBody>
          <a:bodyPr wrap="square" rtlCol="0">
            <a:spAutoFit/>
          </a:bodyPr>
          <a:p>
            <a:r>
              <a:rPr lang="en-US" altLang="zh-CN"/>
              <a:t>W - </a:t>
            </a:r>
            <a:r>
              <a:rPr lang="zh-CN" altLang="en-US"/>
              <a:t>权重矩阵</a:t>
            </a:r>
            <a:r>
              <a:rPr lang="en-US" altLang="zh-CN"/>
              <a:t>, X - </a:t>
            </a:r>
            <a:r>
              <a:rPr lang="zh-CN" altLang="en-US"/>
              <a:t>词向量</a:t>
            </a:r>
            <a:endParaRPr lang="zh-CN" altLang="en-US"/>
          </a:p>
          <a:p>
            <a:r>
              <a:rPr lang="zh-CN" altLang="en-US"/>
              <a:t>三种</a:t>
            </a:r>
            <a:r>
              <a:rPr lang="en-US" altLang="zh-CN"/>
              <a:t>W x X = Q/K/V</a:t>
            </a:r>
            <a:endParaRPr lang="zh-CN" altLang="en-US"/>
          </a:p>
        </p:txBody>
      </p:sp>
      <p:pic>
        <p:nvPicPr>
          <p:cNvPr id="101" name="图片 100"/>
          <p:cNvPicPr/>
          <p:nvPr/>
        </p:nvPicPr>
        <p:blipFill>
          <a:blip r:embed="rId4"/>
          <a:stretch>
            <a:fillRect/>
          </a:stretch>
        </p:blipFill>
        <p:spPr>
          <a:xfrm>
            <a:off x="482600" y="3114675"/>
            <a:ext cx="4586605" cy="3302635"/>
          </a:xfrm>
          <a:prstGeom prst="rect">
            <a:avLst/>
          </a:prstGeom>
          <a:noFill/>
          <a:ln w="9525">
            <a:noFill/>
          </a:ln>
        </p:spPr>
      </p:pic>
      <p:sp>
        <p:nvSpPr>
          <p:cNvPr id="8" name="文本框 7"/>
          <p:cNvSpPr txBox="1"/>
          <p:nvPr/>
        </p:nvSpPr>
        <p:spPr>
          <a:xfrm>
            <a:off x="584200" y="6212840"/>
            <a:ext cx="3999865" cy="645160"/>
          </a:xfrm>
          <a:prstGeom prst="rect">
            <a:avLst/>
          </a:prstGeom>
          <a:noFill/>
        </p:spPr>
        <p:txBody>
          <a:bodyPr wrap="square" rtlCol="0">
            <a:spAutoFit/>
          </a:bodyPr>
          <a:p>
            <a:r>
              <a:rPr lang="zh-CN" altLang="en-US"/>
              <a:t>最后</a:t>
            </a:r>
            <a:r>
              <a:rPr lang="en-US" altLang="zh-CN"/>
              <a:t>Add&amp;Normalize</a:t>
            </a:r>
            <a:endParaRPr lang="en-US" altLang="zh-CN"/>
          </a:p>
          <a:p>
            <a:r>
              <a:rPr lang="zh-CN" altLang="en-US"/>
              <a:t>采用</a:t>
            </a:r>
            <a:r>
              <a:rPr lang="en-US" altLang="zh-CN"/>
              <a:t>short-cut</a:t>
            </a:r>
            <a:r>
              <a:rPr lang="zh-CN" altLang="en-US"/>
              <a:t>结构</a:t>
            </a:r>
            <a:r>
              <a:rPr lang="en-US" altLang="zh-CN"/>
              <a:t>(</a:t>
            </a:r>
            <a:r>
              <a:rPr lang="zh-CN" altLang="en-US"/>
              <a:t>残差网络</a:t>
            </a:r>
            <a:r>
              <a:rPr lang="en-US" altLang="zh-CN"/>
              <a:t>)</a:t>
            </a:r>
            <a:endParaRPr lang="en-US" altLang="zh-CN"/>
          </a:p>
        </p:txBody>
      </p:sp>
      <p:sp>
        <p:nvSpPr>
          <p:cNvPr id="3" name="文本框 2"/>
          <p:cNvSpPr txBox="1"/>
          <p:nvPr/>
        </p:nvSpPr>
        <p:spPr>
          <a:xfrm>
            <a:off x="584200" y="1083945"/>
            <a:ext cx="4485005" cy="2030095"/>
          </a:xfrm>
          <a:prstGeom prst="rect">
            <a:avLst/>
          </a:prstGeom>
          <a:solidFill>
            <a:schemeClr val="accent6">
              <a:lumMod val="50000"/>
            </a:schemeClr>
          </a:solidFill>
        </p:spPr>
        <p:txBody>
          <a:bodyPr wrap="square" rtlCol="0" anchor="t">
            <a:spAutoFit/>
          </a:bodyPr>
          <a:p>
            <a:r>
              <a:rPr lang="zh-CN" altLang="en-US">
                <a:solidFill>
                  <a:schemeClr val="bg2"/>
                </a:solidFill>
                <a:cs typeface="+mn-lt"/>
              </a:rPr>
              <a:t>输入转化为词向量</a:t>
            </a:r>
            <a:r>
              <a:rPr lang="en-US" altLang="zh-CN">
                <a:solidFill>
                  <a:schemeClr val="bg2"/>
                </a:solidFill>
                <a:cs typeface="+mn-lt"/>
              </a:rPr>
              <a:t>(</a:t>
            </a:r>
            <a:r>
              <a:rPr lang="zh-CN" altLang="en-US">
                <a:solidFill>
                  <a:schemeClr val="bg2"/>
                </a:solidFill>
                <a:cs typeface="+mn-lt"/>
                <a:sym typeface="+mn-ea"/>
              </a:rPr>
              <a:t>Embedding</a:t>
            </a:r>
            <a:r>
              <a:rPr lang="en-US" altLang="zh-CN">
                <a:solidFill>
                  <a:schemeClr val="bg2"/>
                </a:solidFill>
                <a:cs typeface="+mn-lt"/>
              </a:rPr>
              <a:t>)</a:t>
            </a:r>
            <a:endParaRPr lang="zh-CN" altLang="en-US">
              <a:solidFill>
                <a:schemeClr val="bg2"/>
              </a:solidFill>
              <a:cs typeface="+mn-lt"/>
            </a:endParaRPr>
          </a:p>
          <a:p>
            <a:r>
              <a:rPr lang="zh-CN" altLang="en-US">
                <a:solidFill>
                  <a:schemeClr val="bg2"/>
                </a:solidFill>
                <a:cs typeface="+mn-lt"/>
                <a:sym typeface="+mn-ea"/>
              </a:rPr>
              <a:t>词向量</a:t>
            </a:r>
            <a:r>
              <a:rPr lang="zh-CN" altLang="en-US">
                <a:solidFill>
                  <a:schemeClr val="bg2"/>
                </a:solidFill>
                <a:cs typeface="+mn-lt"/>
              </a:rPr>
              <a:t> -&gt; q, k, v</a:t>
            </a:r>
            <a:endParaRPr lang="zh-CN" altLang="en-US">
              <a:solidFill>
                <a:schemeClr val="bg2"/>
              </a:solidFill>
              <a:cs typeface="+mn-lt"/>
            </a:endParaRPr>
          </a:p>
          <a:p>
            <a:r>
              <a:rPr lang="zh-CN" altLang="en-US">
                <a:solidFill>
                  <a:schemeClr val="bg2"/>
                </a:solidFill>
                <a:cs typeface="+mn-lt"/>
              </a:rPr>
              <a:t>每个词向量计算score = q·k</a:t>
            </a:r>
            <a:endParaRPr lang="zh-CN" altLang="en-US">
              <a:solidFill>
                <a:schemeClr val="bg2"/>
              </a:solidFill>
              <a:cs typeface="+mn-lt"/>
            </a:endParaRPr>
          </a:p>
          <a:p>
            <a:r>
              <a:rPr lang="zh-CN" altLang="en-US">
                <a:solidFill>
                  <a:schemeClr val="bg2"/>
                </a:solidFill>
                <a:cs typeface="+mn-lt"/>
              </a:rPr>
              <a:t>socre归一化, 除以 \sqrt{d_k}   (稳定梯度)</a:t>
            </a:r>
            <a:endParaRPr lang="zh-CN" altLang="en-US">
              <a:solidFill>
                <a:schemeClr val="bg2"/>
              </a:solidFill>
              <a:cs typeface="+mn-lt"/>
            </a:endParaRPr>
          </a:p>
          <a:p>
            <a:r>
              <a:rPr lang="zh-CN" altLang="en-US">
                <a:solidFill>
                  <a:schemeClr val="bg2"/>
                </a:solidFill>
                <a:cs typeface="+mn-lt"/>
              </a:rPr>
              <a:t>score加softmax激活函数</a:t>
            </a:r>
            <a:endParaRPr lang="zh-CN" altLang="en-US">
              <a:solidFill>
                <a:schemeClr val="bg2"/>
              </a:solidFill>
              <a:cs typeface="+mn-lt"/>
            </a:endParaRPr>
          </a:p>
          <a:p>
            <a:r>
              <a:rPr lang="zh-CN" altLang="en-US">
                <a:solidFill>
                  <a:schemeClr val="bg2"/>
                </a:solidFill>
                <a:cs typeface="+mn-lt"/>
              </a:rPr>
              <a:t>然后对softmax点乘v(Value)</a:t>
            </a:r>
            <a:endParaRPr lang="zh-CN" altLang="en-US">
              <a:solidFill>
                <a:schemeClr val="bg2"/>
              </a:solidFill>
              <a:cs typeface="+mn-lt"/>
            </a:endParaRPr>
          </a:p>
          <a:p>
            <a:r>
              <a:rPr lang="zh-CN" altLang="en-US">
                <a:solidFill>
                  <a:schemeClr val="bg2"/>
                </a:solidFill>
                <a:cs typeface="+mn-lt"/>
              </a:rPr>
              <a:t>最后相加所有v, z=sum(v)</a:t>
            </a:r>
            <a:endParaRPr lang="zh-CN" altLang="en-US">
              <a:solidFill>
                <a:schemeClr val="bg2"/>
              </a:solidFill>
              <a:cs typeface="+mn-lt"/>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184785" y="0"/>
            <a:ext cx="8004810" cy="4913630"/>
          </a:xfrm>
          <a:prstGeom prst="rect">
            <a:avLst/>
          </a:prstGeom>
          <a:noFill/>
          <a:ln w="9525">
            <a:noFill/>
          </a:ln>
        </p:spPr>
      </p:pic>
      <p:sp>
        <p:nvSpPr>
          <p:cNvPr id="2" name="文本框 1"/>
          <p:cNvSpPr txBox="1"/>
          <p:nvPr/>
        </p:nvSpPr>
        <p:spPr>
          <a:xfrm>
            <a:off x="184785" y="5194300"/>
            <a:ext cx="10965815" cy="1198880"/>
          </a:xfrm>
          <a:prstGeom prst="rect">
            <a:avLst/>
          </a:prstGeom>
          <a:noFill/>
        </p:spPr>
        <p:txBody>
          <a:bodyPr wrap="square" rtlCol="0" anchor="t">
            <a:spAutoFit/>
          </a:bodyPr>
          <a:p>
            <a:r>
              <a:rPr lang="zh-CN" altLang="en-US"/>
              <a:t>1. input转为embeddings X(R:直接用下一个output - 除了第一个encoder以外的所有encoders情况)</a:t>
            </a:r>
            <a:endParaRPr lang="zh-CN" altLang="en-US"/>
          </a:p>
          <a:p>
            <a:r>
              <a:rPr lang="zh-CN" altLang="en-US"/>
              <a:t>2. 分到8个heads(W0Q~W7Q, W0K~W7K, W0V~W</a:t>
            </a:r>
            <a:r>
              <a:rPr lang="en-US" altLang="zh-CN"/>
              <a:t>7</a:t>
            </a:r>
            <a:r>
              <a:rPr lang="zh-CN" altLang="en-US"/>
              <a:t>V), 用加权矩阵乘以X or R</a:t>
            </a:r>
            <a:r>
              <a:rPr lang="en-US" altLang="zh-CN"/>
              <a:t>, </a:t>
            </a:r>
            <a:r>
              <a:rPr lang="zh-CN" altLang="en-US"/>
              <a:t>得到对应的</a:t>
            </a:r>
            <a:r>
              <a:rPr lang="en-US" altLang="zh-CN"/>
              <a:t>QKV</a:t>
            </a:r>
            <a:r>
              <a:rPr lang="zh-CN" altLang="en-US"/>
              <a:t>矩阵</a:t>
            </a:r>
            <a:endParaRPr lang="zh-CN" altLang="en-US"/>
          </a:p>
          <a:p>
            <a:r>
              <a:rPr lang="zh-CN" altLang="en-US"/>
              <a:t>3. 计算attention(z), 用前面得到的QKV矩阵</a:t>
            </a:r>
            <a:endParaRPr lang="zh-CN" altLang="en-US"/>
          </a:p>
          <a:p>
            <a:r>
              <a:rPr lang="zh-CN" altLang="en-US"/>
              <a:t>4. concatenate Zs, 乘以权重矩阵</a:t>
            </a:r>
            <a:r>
              <a:rPr lang="en-US" altLang="zh-CN"/>
              <a:t>W</a:t>
            </a:r>
            <a:endParaRPr lang="en-US" altLang="zh-CN"/>
          </a:p>
        </p:txBody>
      </p:sp>
      <p:sp>
        <p:nvSpPr>
          <p:cNvPr id="6" name="文本框 5"/>
          <p:cNvSpPr txBox="1"/>
          <p:nvPr>
            <p:custDataLst>
              <p:tags r:id="rId3"/>
            </p:custDataLst>
          </p:nvPr>
        </p:nvSpPr>
        <p:spPr>
          <a:xfrm>
            <a:off x="7697470" y="448310"/>
            <a:ext cx="3377565" cy="706755"/>
          </a:xfrm>
          <a:prstGeom prst="rect">
            <a:avLst/>
          </a:prstGeom>
          <a:noFill/>
        </p:spPr>
        <p:txBody>
          <a:bodyPr wrap="square" rtlCol="0">
            <a:spAutoFit/>
          </a:bodyPr>
          <a:p>
            <a:pPr algn="r"/>
            <a:r>
              <a:rPr lang="en-US" altLang="zh-CN" sz="2000" b="1">
                <a:latin typeface="微软雅黑" panose="020B0503020204020204" charset="-122"/>
                <a:ea typeface="微软雅黑" panose="020B0503020204020204" charset="-122"/>
                <a:cs typeface="微软雅黑" panose="020B0503020204020204" charset="-122"/>
              </a:rPr>
              <a:t>Multi-Head</a:t>
            </a:r>
            <a:endParaRPr lang="en-US" altLang="zh-CN" sz="2000" b="1">
              <a:latin typeface="微软雅黑" panose="020B0503020204020204" charset="-122"/>
              <a:ea typeface="微软雅黑" panose="020B0503020204020204" charset="-122"/>
              <a:cs typeface="微软雅黑" panose="020B0503020204020204" charset="-122"/>
            </a:endParaRPr>
          </a:p>
          <a:p>
            <a:pPr algn="r"/>
            <a:r>
              <a:rPr lang="en-US" altLang="zh-CN" sz="2000" b="1">
                <a:latin typeface="微软雅黑" panose="020B0503020204020204" charset="-122"/>
                <a:ea typeface="微软雅黑" panose="020B0503020204020204" charset="-122"/>
                <a:cs typeface="微软雅黑" panose="020B0503020204020204" charset="-122"/>
              </a:rPr>
              <a:t>Attention</a:t>
            </a:r>
            <a:r>
              <a:rPr lang="zh-CN" altLang="en-US" sz="2000" b="1">
                <a:latin typeface="微软雅黑" panose="020B0503020204020204" charset="-122"/>
                <a:ea typeface="微软雅黑" panose="020B0503020204020204" charset="-122"/>
                <a:cs typeface="微软雅黑" panose="020B0503020204020204" charset="-122"/>
              </a:rPr>
              <a:t>计算</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8566150" y="3039745"/>
            <a:ext cx="3140075" cy="368300"/>
          </a:xfrm>
          <a:prstGeom prst="rect">
            <a:avLst/>
          </a:prstGeom>
          <a:noFill/>
        </p:spPr>
        <p:txBody>
          <a:bodyPr wrap="square" rtlCol="0">
            <a:spAutoFit/>
          </a:bodyPr>
          <a:p>
            <a:r>
              <a:rPr lang="zh-CN" altLang="en-US" b="1">
                <a:solidFill>
                  <a:srgbClr val="FF0000"/>
                </a:solidFill>
              </a:rPr>
              <a:t>为了消除</a:t>
            </a:r>
            <a:r>
              <a:rPr lang="en-US" altLang="zh-CN" b="1">
                <a:solidFill>
                  <a:srgbClr val="FF0000"/>
                </a:solidFill>
              </a:rPr>
              <a:t>QKV</a:t>
            </a:r>
            <a:r>
              <a:rPr lang="zh-CN" altLang="en-US" b="1">
                <a:solidFill>
                  <a:srgbClr val="FF0000"/>
                </a:solidFill>
              </a:rPr>
              <a:t>初始值的影响</a:t>
            </a:r>
            <a:endParaRPr lang="zh-CN" altLang="en-US" b="1">
              <a:solidFill>
                <a:srgbClr val="FF0000"/>
              </a:solidFill>
            </a:endParaRPr>
          </a:p>
        </p:txBody>
      </p:sp>
      <p:sp>
        <p:nvSpPr>
          <p:cNvPr id="4" name="文本框 3"/>
          <p:cNvSpPr txBox="1"/>
          <p:nvPr/>
        </p:nvSpPr>
        <p:spPr>
          <a:xfrm>
            <a:off x="7829550" y="4069080"/>
            <a:ext cx="3529965" cy="368300"/>
          </a:xfrm>
          <a:prstGeom prst="rect">
            <a:avLst/>
          </a:prstGeom>
          <a:noFill/>
        </p:spPr>
        <p:txBody>
          <a:bodyPr wrap="square" rtlCol="0">
            <a:spAutoFit/>
          </a:bodyPr>
          <a:p>
            <a:r>
              <a:rPr lang="en-US" altLang="zh-CN"/>
              <a:t>*Mask Multi-Head: </a:t>
            </a:r>
            <a:r>
              <a:rPr lang="zh-CN" altLang="en-US"/>
              <a:t>解码器中</a:t>
            </a:r>
            <a:r>
              <a:rPr lang="zh-CN" altLang="en-US"/>
              <a:t>存在</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TAG_VERSION" val="1.0"/>
  <p:tag name="KSO_WM_BEAUTIFY_FLAG" val="#wm#"/>
  <p:tag name="KSO_WM_UNIT_TYPE" val="i"/>
  <p:tag name="KSO_WM_UNIT_ID" val="_11*i*2"/>
  <p:tag name="KSO_WM_UNIT_INDEX" val="2"/>
  <p:tag name="KSO_WM_UNIT_HIGHLIGHT" val="0"/>
  <p:tag name="KSO_WM_UNIT_COMPATIBLE" val="0"/>
  <p:tag name="KSO_WM_UNIT_DIAGRAM_ISNUMVISUAL" val="0"/>
  <p:tag name="KSO_WM_UNIT_DIAGRAM_ISREFERUNIT" val="0"/>
  <p:tag name="KSO_WM_UNIT_LAYERLEVEL"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132.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13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13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3.xml><?xml version="1.0" encoding="utf-8"?>
<p:tagLst xmlns:p="http://schemas.openxmlformats.org/presentationml/2006/main">
  <p:tag name="KSO_WM_TAG_VERSION" val="1.0"/>
  <p:tag name="KSO_WM_BEAUTIFY_FLAG" val="#wm#"/>
  <p:tag name="KSO_WM_UNIT_TYPE" val="i"/>
  <p:tag name="KSO_WM_UNIT_ID" val="_14*i*0"/>
  <p:tag name="KSO_WM_UNIT_INDEX" val="0"/>
  <p:tag name="KSO_WM_UNIT_HIGHLIGHT" val="0"/>
  <p:tag name="KSO_WM_UNIT_COMPATIBLE" val="0"/>
  <p:tag name="KSO_WM_UNIT_DIAGRAM_ISNUMVISUAL" val="0"/>
  <p:tag name="KSO_WM_UNIT_DIAGRAM_ISREFERUNIT" val="0"/>
  <p:tag name="KSO_WM_UNIT_LAYERLEVEL" val="1"/>
  <p:tag name="KSO_WM_SLIDE_BACKGROUND_TYPE" val="leftRight"/>
</p:tagLst>
</file>

<file path=ppt/tags/tag144.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5.xml><?xml version="1.0" encoding="utf-8"?>
<p:tagLst xmlns:p="http://schemas.openxmlformats.org/presentationml/2006/main">
  <p:tag name="KSO_WM_TAG_VERSION" val="1.0"/>
  <p:tag name="KSO_WM_BEAUTIFY_FLAG" val="#wm#"/>
  <p:tag name="KSO_WM_UNIT_TYPE" val="i"/>
  <p:tag name="KSO_WM_UNIT_ID" val="_14*i*0"/>
  <p:tag name="KSO_WM_UNIT_INDEX" val="0"/>
  <p:tag name="KSO_WM_UNIT_HIGHLIGHT" val="0"/>
  <p:tag name="KSO_WM_UNIT_COMPATIBLE" val="0"/>
  <p:tag name="KSO_WM_UNIT_DIAGRAM_ISNUMVISUAL" val="0"/>
  <p:tag name="KSO_WM_UNIT_DIAGRAM_ISREFERUNIT" val="0"/>
  <p:tag name="KSO_WM_UNIT_LAYERLEVEL" val="1"/>
  <p:tag name="KSO_WM_SLIDE_BACKGROUND_TYPE" val="leftRight"/>
</p:tagLst>
</file>

<file path=ppt/tags/tag146.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3.xml><?xml version="1.0" encoding="utf-8"?>
<p:tagLst xmlns:p="http://schemas.openxmlformats.org/presentationml/2006/main">
  <p:tag name="KSO_WM_TAG_VERSION" val="1.0"/>
  <p:tag name="KSO_WM_BEAUTIFY_FLAG" val="#wm#"/>
  <p:tag name="KSO_WM_UNIT_TYPE" val="i"/>
  <p:tag name="KSO_WM_UNIT_ID" val="_15*i*0"/>
  <p:tag name="KSO_WM_UNIT_INDEX" val="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154.xml><?xml version="1.0" encoding="utf-8"?>
<p:tagLst xmlns:p="http://schemas.openxmlformats.org/presentationml/2006/main">
  <p:tag name="KSO_WM_TAG_VERSION" val="1.0"/>
  <p:tag name="KSO_WM_BEAUTIFY_FLAG" val="#wm#"/>
  <p:tag name="KSO_WM_UNIT_TYPE" val="i"/>
  <p:tag name="KSO_WM_UNIT_ID" val="_15*i*0"/>
  <p:tag name="KSO_WM_UNIT_INDEX" val="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155.xml><?xml version="1.0" encoding="utf-8"?>
<p:tagLst xmlns:p="http://schemas.openxmlformats.org/presentationml/2006/main">
  <p:tag name="KSO_WM_TAG_VERSION" val="1.0"/>
  <p:tag name="KSO_WM_BEAUTIFY_FLAG" val="#wm#"/>
  <p:tag name="KSO_WM_UNIT_TYPE" val="i"/>
  <p:tag name="KSO_WM_UNIT_ID" val="_15*i*0"/>
  <p:tag name="KSO_WM_UNIT_INDEX" val="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156.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5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8.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9.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1.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64.xml><?xml version="1.0" encoding="utf-8"?>
<p:tagLst xmlns:p="http://schemas.openxmlformats.org/presentationml/2006/main">
  <p:tag name="KSO_WM_TAG_VERSION" val="1.0"/>
  <p:tag name="KSO_WM_BEAUTIFY_FLAG" val="#wm#"/>
  <p:tag name="KSO_WM_UNIT_TYPE" val="i"/>
  <p:tag name="KSO_WM_UNIT_ID" val="_16*i*0"/>
  <p:tag name="KSO_WM_UNIT_INDEX" val="0"/>
  <p:tag name="KSO_WM_UNIT_HIGHLIGHT" val="0"/>
  <p:tag name="KSO_WM_UNIT_COMPATIBLE" val="0"/>
  <p:tag name="KSO_WM_UNIT_DIAGRAM_ISNUMVISUAL" val="0"/>
  <p:tag name="KSO_WM_UNIT_DIAGRAM_ISREFERUNIT" val="0"/>
  <p:tag name="KSO_WM_UNIT_LAYERLEVEL" val="1"/>
  <p:tag name="KSO_WM_SLIDE_BACKGROUND_TYPE" val="bottomTop"/>
  <p:tag name="KSO_WM_SLIDE_BK_DARK_LIGHT" val="2"/>
</p:tagLst>
</file>

<file path=ppt/tags/tag165.xml><?xml version="1.0" encoding="utf-8"?>
<p:tagLst xmlns:p="http://schemas.openxmlformats.org/presentationml/2006/main">
  <p:tag name="KSO_WM_TAG_VERSION" val="1.0"/>
  <p:tag name="KSO_WM_BEAUTIFY_FLAG" val="#wm#"/>
  <p:tag name="KSO_WM_UNIT_TYPE" val="i"/>
  <p:tag name="KSO_WM_UNIT_ID" val="_16*i*1"/>
  <p:tag name="KSO_WM_UNIT_INDEX" val="1"/>
  <p:tag name="KSO_WM_UNIT_HIGHLIGHT" val="0"/>
  <p:tag name="KSO_WM_UNIT_COMPATIBLE" val="0"/>
  <p:tag name="KSO_WM_UNIT_DIAGRAM_ISNUMVISUAL" val="0"/>
  <p:tag name="KSO_WM_UNIT_DIAGRAM_ISREFERUNIT" val="0"/>
  <p:tag name="KSO_WM_UNIT_LAYERLEVEL" val="1"/>
  <p:tag name="KSO_WM_SLIDE_BACKGROUND_TYPE" val="bottomTop"/>
  <p:tag name="KSO_WM_SLIDE_BK_DARK_LIGHT" val="2"/>
</p:tagLst>
</file>

<file path=ppt/tags/tag16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2.xml><?xml version="1.0" encoding="utf-8"?>
<p:tagLst xmlns:p="http://schemas.openxmlformats.org/presentationml/2006/main">
  <p:tag name="KSO_WM_TAG_VERSION" val="1.0"/>
  <p:tag name="KSO_WM_BEAUTIFY_FLAG" val="#wm#"/>
  <p:tag name="KSO_WM_UNIT_TYPE" val="i"/>
  <p:tag name="KSO_WM_UNIT_ID" val="_17*i*0"/>
  <p:tag name="KSO_WM_UNIT_INDEX" val="0"/>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73.xml><?xml version="1.0" encoding="utf-8"?>
<p:tagLst xmlns:p="http://schemas.openxmlformats.org/presentationml/2006/main">
  <p:tag name="KSO_WM_TAG_VERSION" val="1.0"/>
  <p:tag name="KSO_WM_BEAUTIFY_FLAG" val="#wm#"/>
  <p:tag name="KSO_WM_UNIT_TYPE" val="i"/>
  <p:tag name="KSO_WM_UNIT_ID" val="_17*i*0"/>
  <p:tag name="KSO_WM_UNIT_INDEX" val="0"/>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74.xml><?xml version="1.0" encoding="utf-8"?>
<p:tagLst xmlns:p="http://schemas.openxmlformats.org/presentationml/2006/main">
  <p:tag name="KSO_WM_TAG_VERSION" val="1.0"/>
  <p:tag name="KSO_WM_BEAUTIFY_FLAG" val="#wm#"/>
  <p:tag name="KSO_WM_UNIT_TYPE" val="i"/>
  <p:tag name="KSO_WM_UNIT_ID" val="_17*i*2"/>
  <p:tag name="KSO_WM_UNIT_INDEX" val="2"/>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75.xml><?xml version="1.0" encoding="utf-8"?>
<p:tagLst xmlns:p="http://schemas.openxmlformats.org/presentationml/2006/main">
  <p:tag name="KSO_WM_TAG_VERSION" val="1.0"/>
  <p:tag name="KSO_WM_BEAUTIFY_FLAG" val="#wm#"/>
  <p:tag name="KSO_WM_UNIT_TYPE" val="i"/>
  <p:tag name="KSO_WM_UNIT_ID" val="_17*i*0"/>
  <p:tag name="KSO_WM_UNIT_INDEX" val="0"/>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7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5.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86.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8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89.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9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6.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66"/>
</p:tagLst>
</file>

<file path=ppt/tags/tag197.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66"/>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1.xml><?xml version="1.0" encoding="utf-8"?>
<p:tagLst xmlns:p="http://schemas.openxmlformats.org/presentationml/2006/main">
  <p:tag name="KSO_WM_TAG_VERSION" val="1.0"/>
  <p:tag name="KSO_WM_BEAUTIFY_FLAG" val="#wm#"/>
  <p:tag name="KSO_WM_COMBINE_RELATE_SLIDE_ID" val="background20180946_1"/>
  <p:tag name="KSO_WM_TEMPLATE_CATEGORY" val="custom"/>
  <p:tag name="KSO_WM_TEMPLATE_INDEX" val="20184566"/>
  <p:tag name="KSO_WM_TEMPLATE_SUBCATEGORY" val="0"/>
  <p:tag name="KSO_WM_TEMPLATE_THUMBS_INDEX" val="1、9、12、17、19、22"/>
  <p:tag name="KSO_WM_TEMPLATE_TOPIC_ID" val="2869567"/>
  <p:tag name="KSO_WM_TEMPLATE_OUTLINE_ID" val="15"/>
  <p:tag name="KSO_WM_TEMPLATE_SCENE_ID" val="1"/>
  <p:tag name="KSO_WM_TEMPLATE_JOB_ID" val="2"/>
  <p:tag name="KSO_WM_TEMPLATE_TOPIC_DEFAULT" val="1"/>
  <p:tag name="KSO_WM_TEMPLATE_MASTER_TYPE" val="1"/>
</p:tagLst>
</file>

<file path=ppt/tags/tag202.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a"/>
  <p:tag name="KSO_WM_UNIT_INDEX" val="1"/>
  <p:tag name="KSO_WM_UNIT_LAYERLEVEL" val="1"/>
  <p:tag name="KSO_WM_UNIT_VALUE" val="8"/>
  <p:tag name="KSO_WM_UNIT_ISCONTENTSTITLE" val="0"/>
  <p:tag name="KSO_WM_UNIT_HIGHLIGHT" val="0"/>
  <p:tag name="KSO_WM_UNIT_COMPATIBLE" val="0"/>
  <p:tag name="KSO_WM_UNIT_ID" val="custom20184566_1*a*1"/>
  <p:tag name="KSO_WM_UNIT_PRESET_TEXT" val="细线简约总结汇报"/>
  <p:tag name="KSO_WM_UNIT_NOCLEAR" val="0"/>
  <p:tag name="KSO_WM_UNIT_DIAGRAM_ISNUMVISUAL" val="0"/>
  <p:tag name="KSO_WM_UNIT_DIAGRAM_ISREFERUNIT" val="0"/>
  <p:tag name="KSO_WM_UNIT_ISNUMDGMTITLE" val="0"/>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b"/>
  <p:tag name="KSO_WM_UNIT_INDEX" val="1"/>
  <p:tag name="KSO_WM_UNIT_LAYERLEVEL" val="1"/>
  <p:tag name="KSO_WM_UNIT_VALUE" val="26"/>
  <p:tag name="KSO_WM_UNIT_ISCONTENTSTITLE" val="0"/>
  <p:tag name="KSO_WM_UNIT_HIGHLIGHT" val="0"/>
  <p:tag name="KSO_WM_UNIT_COMPATIBLE" val="0"/>
  <p:tag name="KSO_WM_UNIT_ID" val="custom20184566_1*b*1"/>
  <p:tag name="KSO_WM_UNIT_PRESET_TEXT" val="Lorem ipsum dolor sit amet, consectetur adipisicing elit."/>
  <p:tag name="KSO_WM_UNIT_NOCLEAR" val="0"/>
  <p:tag name="KSO_WM_UNIT_DIAGRAM_ISNUMVISUAL" val="0"/>
  <p:tag name="KSO_WM_UNIT_DIAGRAM_ISREFERUNIT" val="0"/>
  <p:tag name="KSO_WM_UNIT_ISNUMDGMTITLE" val="0"/>
  <p:tag name="KSO_WM_UNIT_TEXT_FILL_FORE_SCHEMECOLOR_INDEX_BRIGHTNESS" val="0"/>
  <p:tag name="KSO_WM_UNIT_TEXT_FILL_FORE_SCHEMECOLOR_INDEX" val="13"/>
  <p:tag name="KSO_WM_UNIT_TEXT_FILL_TYPE" val="1"/>
</p:tagLst>
</file>

<file path=ppt/tags/tag204.xml><?xml version="1.0" encoding="utf-8"?>
<p:tagLst xmlns:p="http://schemas.openxmlformats.org/presentationml/2006/main">
  <p:tag name="KSO_WM_SLIDE_ID" val="custom20184566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4566"/>
  <p:tag name="KSO_WM_SLIDE_LAYOUT" val="a_b"/>
  <p:tag name="KSO_WM_SLIDE_LAYOUT_CNT" val="1_1"/>
  <p:tag name="KSO_WM_UNIT_SHOW_EDIT_AREA_INDICATION" val="1"/>
  <p:tag name="KSO_WM_TEMPLATE_THUMBS_INDEX" val="1、9、12、17、19、22"/>
  <p:tag name="KSO_WM_COMBINE_RELATE_SLIDE_ID" val="background20180946_1"/>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i"/>
  <p:tag name="KSO_WM_UNIT_INDEX" val="1_1_1"/>
  <p:tag name="KSO_WM_UNIT_LAYERLEVEL" val="1_1_1"/>
  <p:tag name="KSO_WM_DIAGRAM_GROUP_CODE" val="l1-1"/>
  <p:tag name="KSO_WM_UNIT_ID" val="custom20184566_9*l_h_i*1_1_1"/>
  <p:tag name="KSO_WM_UNIT_HIGHLIGHT" val="0"/>
  <p:tag name="KSO_WM_UNIT_COMPATIBLE" val="0"/>
  <p:tag name="KSO_WM_UNIT_DIAGRAM_ISNUMVISUAL" val="0"/>
  <p:tag name="KSO_WM_UNIT_DIAGRAM_ISREFERUNIT" val="0"/>
  <p:tag name="KSO_WM_UNIT_SUBTYPE" val="d"/>
  <p:tag name="KSO_WM_UNIT_TEXT_FILL_FORE_SCHEMECOLOR_INDEX" val="5"/>
  <p:tag name="KSO_WM_UNIT_TEXT_FILL_TYPE" val="1"/>
  <p:tag name="KSO_WM_UNIT_USESOURCEFORMAT_APPLY" val="1"/>
</p:tagLst>
</file>

<file path=ppt/tags/tag206.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i"/>
  <p:tag name="KSO_WM_UNIT_INDEX" val="1_3_1"/>
  <p:tag name="KSO_WM_UNIT_LAYERLEVEL" val="1_1_1"/>
  <p:tag name="KSO_WM_DIAGRAM_GROUP_CODE" val="l1-1"/>
  <p:tag name="KSO_WM_UNIT_ID" val="custom20184566_9*l_h_i*1_3_1"/>
  <p:tag name="KSO_WM_UNIT_HIGHLIGHT" val="0"/>
  <p:tag name="KSO_WM_UNIT_COMPATIBLE" val="0"/>
  <p:tag name="KSO_WM_UNIT_DIAGRAM_ISNUMVISUAL" val="0"/>
  <p:tag name="KSO_WM_UNIT_DIAGRAM_ISREFERUNIT" val="0"/>
  <p:tag name="KSO_WM_UNIT_SUBTYPE" val="d"/>
  <p:tag name="KSO_WM_UNIT_TEXT_FILL_FORE_SCHEMECOLOR_INDEX" val="5"/>
  <p:tag name="KSO_WM_UNIT_TEXT_FILL_TYPE" val="1"/>
  <p:tag name="KSO_WM_UNIT_USESOURCEFORMAT_APPLY" val="1"/>
</p:tagLst>
</file>

<file path=ppt/tags/tag207.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i"/>
  <p:tag name="KSO_WM_UNIT_INDEX" val="1_2_1"/>
  <p:tag name="KSO_WM_UNIT_LAYERLEVEL" val="1_1_1"/>
  <p:tag name="KSO_WM_DIAGRAM_GROUP_CODE" val="l1-1"/>
  <p:tag name="KSO_WM_UNIT_ID" val="custom20184566_9*l_h_i*1_2_1"/>
  <p:tag name="KSO_WM_UNIT_HIGHLIGHT" val="0"/>
  <p:tag name="KSO_WM_UNIT_COMPATIBLE" val="0"/>
  <p:tag name="KSO_WM_UNIT_DIAGRAM_ISNUMVISUAL" val="0"/>
  <p:tag name="KSO_WM_UNIT_DIAGRAM_ISREFERUNIT" val="0"/>
  <p:tag name="KSO_WM_UNIT_SUBTYPE" val="d"/>
  <p:tag name="KSO_WM_UNIT_TEXT_FILL_FORE_SCHEMECOLOR_INDEX" val="5"/>
  <p:tag name="KSO_WM_UNIT_TEXT_FILL_TYPE" val="1"/>
  <p:tag name="KSO_WM_UNIT_USESOURCEFORMAT_APPLY" val="1"/>
</p:tagLst>
</file>

<file path=ppt/tags/tag208.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i"/>
  <p:tag name="KSO_WM_UNIT_INDEX" val="1_4_1"/>
  <p:tag name="KSO_WM_UNIT_LAYERLEVEL" val="1_1_1"/>
  <p:tag name="KSO_WM_DIAGRAM_GROUP_CODE" val="l1-1"/>
  <p:tag name="KSO_WM_UNIT_ID" val="custom20184566_9*l_h_i*1_4_1"/>
  <p:tag name="KSO_WM_UNIT_HIGHLIGHT" val="0"/>
  <p:tag name="KSO_WM_UNIT_COMPATIBLE" val="0"/>
  <p:tag name="KSO_WM_UNIT_DIAGRAM_ISNUMVISUAL" val="0"/>
  <p:tag name="KSO_WM_UNIT_DIAGRAM_ISREFERUNIT" val="0"/>
  <p:tag name="KSO_WM_UNIT_SUBTYPE" val="d"/>
  <p:tag name="KSO_WM_UNIT_TEXT_FILL_FORE_SCHEMECOLOR_INDEX" val="5"/>
  <p:tag name="KSO_WM_UNIT_TEXT_FILL_TYPE" val="1"/>
  <p:tag name="KSO_WM_UNIT_USESOURCEFORMAT_APPLY" val="1"/>
</p:tagLst>
</file>

<file path=ppt/tags/tag209.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f"/>
  <p:tag name="KSO_WM_UNIT_INDEX" val="1_4_1"/>
  <p:tag name="KSO_WM_UNIT_LAYERLEVEL" val="1_1_1"/>
  <p:tag name="KSO_WM_UNIT_VALUE" val="22"/>
  <p:tag name="KSO_WM_UNIT_HIGHLIGHT" val="0"/>
  <p:tag name="KSO_WM_UNIT_COMPATIBLE" val="0"/>
  <p:tag name="KSO_WM_DIAGRAM_GROUP_CODE" val="l1-1"/>
  <p:tag name="KSO_WM_UNIT_ID" val="custom20184566_9*l_h_f*1_4_1"/>
  <p:tag name="KSO_WM_UNIT_PRESET_TEXT" val="LOREM IPSUM DOLOR"/>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f"/>
  <p:tag name="KSO_WM_UNIT_INDEX" val="1_2_1"/>
  <p:tag name="KSO_WM_UNIT_LAYERLEVEL" val="1_1_1"/>
  <p:tag name="KSO_WM_UNIT_VALUE" val="22"/>
  <p:tag name="KSO_WM_UNIT_HIGHLIGHT" val="0"/>
  <p:tag name="KSO_WM_UNIT_COMPATIBLE" val="0"/>
  <p:tag name="KSO_WM_DIAGRAM_GROUP_CODE" val="l1-1"/>
  <p:tag name="KSO_WM_UNIT_ID" val="custom20184566_9*l_h_f*1_2_1"/>
  <p:tag name="KSO_WM_UNIT_PRESET_TEXT" val="LOREM IPSUM DOLOR"/>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f"/>
  <p:tag name="KSO_WM_UNIT_INDEX" val="1_3_1"/>
  <p:tag name="KSO_WM_UNIT_LAYERLEVEL" val="1_1_1"/>
  <p:tag name="KSO_WM_UNIT_VALUE" val="22"/>
  <p:tag name="KSO_WM_UNIT_HIGHLIGHT" val="0"/>
  <p:tag name="KSO_WM_UNIT_COMPATIBLE" val="0"/>
  <p:tag name="KSO_WM_DIAGRAM_GROUP_CODE" val="l1-1"/>
  <p:tag name="KSO_WM_UNIT_ID" val="custom20184566_9*l_h_f*1_3_1"/>
  <p:tag name="KSO_WM_UNIT_PRESET_TEXT" val="LOREM IPSUM DOLOR"/>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212.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f"/>
  <p:tag name="KSO_WM_UNIT_INDEX" val="1_1_1"/>
  <p:tag name="KSO_WM_UNIT_LAYERLEVEL" val="1_1_1"/>
  <p:tag name="KSO_WM_UNIT_VALUE" val="22"/>
  <p:tag name="KSO_WM_UNIT_HIGHLIGHT" val="0"/>
  <p:tag name="KSO_WM_UNIT_COMPATIBLE" val="0"/>
  <p:tag name="KSO_WM_DIAGRAM_GROUP_CODE" val="l1-1"/>
  <p:tag name="KSO_WM_UNIT_ID" val="custom20184566_9*l_h_f*1_1_1"/>
  <p:tag name="KSO_WM_UNIT_PRESET_TEXT" val="LOREM IPSUM DOLOR"/>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a"/>
  <p:tag name="KSO_WM_UNIT_INDEX" val="1"/>
  <p:tag name="KSO_WM_UNIT_LAYERLEVEL" val="1"/>
  <p:tag name="KSO_WM_UNIT_ISCONTENTSTITLE" val="1"/>
  <p:tag name="KSO_WM_UNIT_VALUE" val="14"/>
  <p:tag name="KSO_WM_UNIT_HIGHLIGHT" val="0"/>
  <p:tag name="KSO_WM_UNIT_COMPATIBLE" val="0"/>
  <p:tag name="KSO_WM_DIAGRAM_GROUP_CODE" val="l1-1"/>
  <p:tag name="KSO_WM_UNIT_ID" val="custom20184566_9*a*1"/>
  <p:tag name="KSO_WM_UNIT_PRESET_TEXT" val="CONTENT"/>
  <p:tag name="KSO_WM_UNIT_NOCLEAR" val="0"/>
  <p:tag name="KSO_WM_UNIT_DIAGRAM_ISNUMVISUAL" val="0"/>
  <p:tag name="KSO_WM_UNIT_DIAGRAM_ISREFERUNIT" val="0"/>
  <p:tag name="KSO_WM_UNIT_ISNUMDGMTITLE" val="0"/>
  <p:tag name="KSO_WM_UNIT_TEXT_FILL_FORE_SCHEMECOLOR_INDEX" val="13"/>
  <p:tag name="KSO_WM_UNIT_TEXT_FILL_TYPE" val="1"/>
  <p:tag name="KSO_WM_UNIT_USESOURCEFORMAT_APPLY" val="1"/>
</p:tagLst>
</file>

<file path=ppt/tags/tag214.xml><?xml version="1.0" encoding="utf-8"?>
<p:tagLst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COMBINE_RELATE_SLIDE_ID" val="custom20181345_9"/>
  <p:tag name="KSO_WM_TEMPLATE_CATEGORY" val="custom"/>
  <p:tag name="KSO_WM_TEMPLATE_INDEX" val="20184566"/>
  <p:tag name="KSO_WM_SLIDE_ID" val="custom20184566_9"/>
  <p:tag name="KSO_WM_SLIDE_INDEX" val="9"/>
  <p:tag name="KSO_WM_DIAGRAM_GROUP_CODE" val="l1-1"/>
  <p:tag name="KSO_WM_TEMPLATE_SUBCATEGORY" val="0"/>
  <p:tag name="KSO_WM_SLIDE_SUBTYPE" val="diag"/>
  <p:tag name="KSO_WM_SLIDE_DIAGTYPE" val="l"/>
  <p:tag name="KSO_WM_TEMPLATE_MASTER_TYPE" val="1"/>
  <p:tag name="KSO_WM_TEMPLATE_COLOR_TYPE" val="0"/>
</p:tagLst>
</file>

<file path=ppt/tags/tag215.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16.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17.xml><?xml version="1.0" encoding="utf-8"?>
<p:tagLst xmlns:p="http://schemas.openxmlformats.org/presentationml/2006/main">
  <p:tag name="KSO_WM_UNIT_PLACING_PICTURE_USER_VIEWPORT" val="{&quot;height&quot;:6228,&quot;width&quot;:6000}"/>
</p:tagLst>
</file>

<file path=ppt/tags/tag218.xml><?xml version="1.0" encoding="utf-8"?>
<p:tagLst xmlns:p="http://schemas.openxmlformats.org/presentationml/2006/main">
  <p:tag name="KSO_WM_BEAUTIFY_FLAG" val="#wm#"/>
  <p:tag name="KSO_WM_TEMPLATE_CATEGORY" val="custom"/>
  <p:tag name="KSO_WM_TEMPLATE_INDEX" val="20205081"/>
  <p:tag name="KSO_WM_SLIDE_BACKGROUND_TYPE" val="general"/>
</p:tagLst>
</file>

<file path=ppt/tags/tag219.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26.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wm#"/>
  <p:tag name="KSO_WM_TEMPLATE_CATEGORY" val="custom"/>
  <p:tag name="KSO_WM_TEMPLATE_INDEX" val="20205081"/>
</p:tagLst>
</file>

<file path=ppt/tags/tag229.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wm#"/>
  <p:tag name="KSO_WM_TEMPLATE_CATEGORY" val="custom"/>
  <p:tag name="KSO_WM_TEMPLATE_INDEX" val="20205081"/>
</p:tagLst>
</file>

<file path=ppt/tags/tag233.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wm#"/>
  <p:tag name="KSO_WM_TEMPLATE_CATEGORY" val="custom"/>
  <p:tag name="KSO_WM_TEMPLATE_INDEX" val="20205081"/>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wm#"/>
  <p:tag name="KSO_WM_TEMPLATE_CATEGORY" val="custom"/>
  <p:tag name="KSO_WM_TEMPLATE_INDEX" val="20205081"/>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wm#"/>
  <p:tag name="KSO_WM_TEMPLATE_CATEGORY" val="custom"/>
  <p:tag name="KSO_WM_TEMPLATE_INDEX" val="20205081"/>
</p:tagLst>
</file>

<file path=ppt/tags/tag244.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45.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wm#"/>
  <p:tag name="KSO_WM_TEMPLATE_CATEGORY" val="custom"/>
  <p:tag name="KSO_WM_TEMPLATE_INDEX" val="20205081"/>
</p:tagLst>
</file>

<file path=ppt/tags/tag253.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54.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wm#"/>
  <p:tag name="KSO_WM_TEMPLATE_CATEGORY" val="custom"/>
  <p:tag name="KSO_WM_TEMPLATE_INDEX" val="20205081"/>
</p:tagLst>
</file>

<file path=ppt/tags/tag259.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wm#"/>
  <p:tag name="KSO_WM_TEMPLATE_CATEGORY" val="custom"/>
  <p:tag name="KSO_WM_TEMPLATE_INDEX" val="20205081"/>
</p:tagLst>
</file>

<file path=ppt/tags/tag263.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64.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wm#"/>
  <p:tag name="KSO_WM_TEMPLATE_CATEGORY" val="custom"/>
  <p:tag name="KSO_WM_TEMPLATE_INDEX" val="20205081"/>
</p:tagLst>
</file>

<file path=ppt/tags/tag268.xml><?xml version="1.0" encoding="utf-8"?>
<p:tagLst xmlns:p="http://schemas.openxmlformats.org/presentationml/2006/main">
  <p:tag name="KSO_WM_BEAUTIFY_FLAG" val="#wm#"/>
  <p:tag name="KSO_WM_TEMPLATE_CATEGORY" val="custom"/>
  <p:tag name="KSO_WM_TEMPLATE_INDEX" val="20205081"/>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72.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wm#"/>
  <p:tag name="KSO_WM_TEMPLATE_CATEGORY" val="custom"/>
  <p:tag name="KSO_WM_TEMPLATE_INDEX" val="20205081"/>
</p:tagLst>
</file>

<file path=ppt/tags/tag275.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a"/>
  <p:tag name="KSO_WM_UNIT_INDEX" val="1"/>
  <p:tag name="KSO_WM_UNIT_LAYERLEVEL" val="1"/>
  <p:tag name="KSO_WM_UNIT_VALUE" val="7"/>
  <p:tag name="KSO_WM_UNIT_ISCONTENTSTITLE" val="0"/>
  <p:tag name="KSO_WM_UNIT_HIGHLIGHT" val="0"/>
  <p:tag name="KSO_WM_UNIT_COMPATIBLE" val="0"/>
  <p:tag name="KSO_WM_UNIT_ID" val="custom20184566_22*a*1"/>
  <p:tag name="KSO_WM_UNIT_PRESET_TEXT" val="谢谢观看"/>
  <p:tag name="KSO_WM_UNIT_NOCLEAR" val="0"/>
  <p:tag name="KSO_WM_UNIT_DIAGRAM_ISNUMVISUAL" val="0"/>
  <p:tag name="KSO_WM_UNIT_DIAGRAM_ISREFERUNIT" val="0"/>
  <p:tag name="KSO_WM_UNIT_ISNUMDGMTITLE" val="0"/>
</p:tagLst>
</file>

<file path=ppt/tags/tag276.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f"/>
  <p:tag name="KSO_WM_UNIT_INDEX" val="1"/>
  <p:tag name="KSO_WM_UNIT_ID" val="custom20184566_22*f*1"/>
  <p:tag name="KSO_WM_UNIT_LAYERLEVEL" val="1"/>
  <p:tag name="KSO_WM_UNIT_VALUE" val="13"/>
  <p:tag name="KSO_WM_UNIT_HIGHLIGHT" val="0"/>
  <p:tag name="KSO_WM_UNIT_COMPATIBLE" val="0"/>
  <p:tag name="KSO_WM_UNIT_PRESET_TEXT" val="THANK YOU"/>
  <p:tag name="KSO_WM_UNIT_NOCLEAR" val="0"/>
  <p:tag name="KSO_WM_UNIT_DIAGRAM_ISNUMVISUAL" val="0"/>
  <p:tag name="KSO_WM_UNIT_DIAGRAM_ISREFERUNIT" val="0"/>
  <p:tag name="KSO_WM_UNIT_SUBTYPE" val="a"/>
</p:tagLst>
</file>

<file path=ppt/tags/tag277.xml><?xml version="1.0" encoding="utf-8"?>
<p:tagLst xmlns:p="http://schemas.openxmlformats.org/presentationml/2006/main">
  <p:tag name="KSO_WM_TAG_VERSION" val="1.0"/>
  <p:tag name="KSO_WM_SLIDE_ITEM_CNT" val="0"/>
  <p:tag name="KSO_WM_SLIDE_LAYOUT" val="a_f"/>
  <p:tag name="KSO_WM_SLIDE_LAYOUT_CNT" val="1_1"/>
  <p:tag name="KSO_WM_SLIDE_TYPE" val="endPage"/>
  <p:tag name="KSO_WM_BEAUTIFY_FLAG" val="#wm#"/>
  <p:tag name="KSO_WM_COMBINE_RELATE_SLIDE_ID" val="background20180946_10"/>
  <p:tag name="KSO_WM_TEMPLATE_CATEGORY" val="custom"/>
  <p:tag name="KSO_WM_TEMPLATE_INDEX" val="20184566"/>
  <p:tag name="KSO_WM_SLIDE_ID" val="custom20184566_22"/>
  <p:tag name="KSO_WM_SLIDE_INDEX" val="22"/>
  <p:tag name="KSO_WM_TEMPLATE_SUBCATEGORY" val="0"/>
  <p:tag name="KSO_WM_SLIDE_SUBTYPE" val="pureTxt"/>
  <p:tag name="KSO_WM_TEMPLATE_MASTER_TYPE" val="1"/>
  <p:tag name="KSO_WM_TEMPLATE_COLOR_TYPE" val="0"/>
</p:tagLst>
</file>

<file path=ppt/tags/tag278.xml><?xml version="1.0" encoding="utf-8"?>
<p:tagLst xmlns:p="http://schemas.openxmlformats.org/presentationml/2006/main">
  <p:tag name="COMMONDATA" val="eyJoZGlkIjoiZmJjM2RlNmI1ZjBkYTRhNDM2MWU5YzczNTIzNTEwMzYifQ=="/>
  <p:tag name="KSO_WPP_MARK_KEY" val="a4a46767-c352-406b-9063-cabc547ad91c"/>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TAG_VERSION" val="1.0"/>
  <p:tag name="KSO_WM_BEAUTIFY_FLAG" val="#wm#"/>
  <p:tag name="KSO_WM_UNIT_TYPE" val="i"/>
  <p:tag name="KSO_WM_UNIT_ID" val="_1*i*0"/>
  <p:tag name="KSO_WM_UNIT_INDEX"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2F2F2"/>
      </a:dk2>
      <a:lt2>
        <a:srgbClr val="FFFFFF"/>
      </a:lt2>
      <a:accent1>
        <a:srgbClr val="000000"/>
      </a:accent1>
      <a:accent2>
        <a:srgbClr val="2E2E2E"/>
      </a:accent2>
      <a:accent3>
        <a:srgbClr val="5C5C5C"/>
      </a:accent3>
      <a:accent4>
        <a:srgbClr val="898989"/>
      </a:accent4>
      <a:accent5>
        <a:srgbClr val="B7B7B7"/>
      </a:accent5>
      <a:accent6>
        <a:srgbClr val="E5E5E5"/>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2790</Words>
  <Application>WPS 演示</Application>
  <PresentationFormat>宽屏</PresentationFormat>
  <Paragraphs>241</Paragraphs>
  <Slides>17</Slides>
  <Notes>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17</vt:i4>
      </vt:variant>
    </vt:vector>
  </HeadingPairs>
  <TitlesOfParts>
    <vt:vector size="28" baseType="lpstr">
      <vt:lpstr>Arial</vt:lpstr>
      <vt:lpstr>宋体</vt:lpstr>
      <vt:lpstr>Wingdings</vt:lpstr>
      <vt:lpstr>Wingdings</vt:lpstr>
      <vt:lpstr>方正兰亭细黑_GBK</vt:lpstr>
      <vt:lpstr>微软雅黑</vt:lpstr>
      <vt:lpstr>Arial Unicode MS</vt:lpstr>
      <vt:lpstr>Calibri</vt:lpstr>
      <vt:lpstr>黑体</vt:lpstr>
      <vt:lpstr>Office 主题​​</vt:lpstr>
      <vt:lpstr>1_Office 主题</vt:lpstr>
      <vt:lpstr>Transformer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Fg</cp:lastModifiedBy>
  <cp:revision>430</cp:revision>
  <dcterms:created xsi:type="dcterms:W3CDTF">2019-06-19T02:08:00Z</dcterms:created>
  <dcterms:modified xsi:type="dcterms:W3CDTF">2023-07-27T09:29:49Z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8489474F78694EA4B646777B272D104C_11</vt:lpwstr>
  </property>
</Properties>
</file>